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4"/>
  </p:notesMasterIdLst>
  <p:sldIdLst>
    <p:sldId id="256" r:id="rId2"/>
    <p:sldId id="273" r:id="rId3"/>
    <p:sldId id="367" r:id="rId4"/>
    <p:sldId id="257" r:id="rId5"/>
    <p:sldId id="612" r:id="rId6"/>
    <p:sldId id="603" r:id="rId7"/>
    <p:sldId id="610" r:id="rId8"/>
    <p:sldId id="564" r:id="rId9"/>
    <p:sldId id="572" r:id="rId10"/>
    <p:sldId id="513" r:id="rId11"/>
    <p:sldId id="455" r:id="rId12"/>
    <p:sldId id="272" r:id="rId13"/>
    <p:sldId id="270" r:id="rId14"/>
    <p:sldId id="269" r:id="rId15"/>
    <p:sldId id="267" r:id="rId16"/>
    <p:sldId id="545" r:id="rId17"/>
    <p:sldId id="574" r:id="rId18"/>
    <p:sldId id="266" r:id="rId19"/>
    <p:sldId id="265" r:id="rId20"/>
    <p:sldId id="599" r:id="rId21"/>
    <p:sldId id="264" r:id="rId22"/>
    <p:sldId id="537" r:id="rId23"/>
    <p:sldId id="540" r:id="rId24"/>
    <p:sldId id="541" r:id="rId25"/>
    <p:sldId id="600" r:id="rId26"/>
    <p:sldId id="685" r:id="rId27"/>
    <p:sldId id="528" r:id="rId28"/>
    <p:sldId id="530" r:id="rId29"/>
    <p:sldId id="538" r:id="rId30"/>
    <p:sldId id="539" r:id="rId31"/>
    <p:sldId id="531" r:id="rId32"/>
    <p:sldId id="263" r:id="rId33"/>
    <p:sldId id="262" r:id="rId34"/>
    <p:sldId id="373" r:id="rId35"/>
    <p:sldId id="680" r:id="rId36"/>
    <p:sldId id="681" r:id="rId37"/>
    <p:sldId id="682" r:id="rId38"/>
    <p:sldId id="608" r:id="rId39"/>
    <p:sldId id="684" r:id="rId40"/>
    <p:sldId id="602" r:id="rId41"/>
    <p:sldId id="370" r:id="rId42"/>
    <p:sldId id="675" r:id="rId43"/>
    <p:sldId id="676" r:id="rId44"/>
    <p:sldId id="644" r:id="rId45"/>
    <p:sldId id="647" r:id="rId46"/>
    <p:sldId id="648" r:id="rId47"/>
    <p:sldId id="261" r:id="rId48"/>
    <p:sldId id="576" r:id="rId49"/>
    <p:sldId id="260" r:id="rId50"/>
    <p:sldId id="573" r:id="rId51"/>
    <p:sldId id="274" r:id="rId52"/>
    <p:sldId id="687" r:id="rId53"/>
    <p:sldId id="579" r:id="rId54"/>
    <p:sldId id="577" r:id="rId55"/>
    <p:sldId id="548" r:id="rId56"/>
    <p:sldId id="578" r:id="rId57"/>
    <p:sldId id="580" r:id="rId58"/>
    <p:sldId id="649" r:id="rId59"/>
    <p:sldId id="650" r:id="rId60"/>
    <p:sldId id="651" r:id="rId61"/>
    <p:sldId id="672" r:id="rId62"/>
    <p:sldId id="673" r:id="rId63"/>
    <p:sldId id="674" r:id="rId64"/>
    <p:sldId id="653" r:id="rId65"/>
    <p:sldId id="661" r:id="rId66"/>
    <p:sldId id="662" r:id="rId67"/>
    <p:sldId id="663" r:id="rId68"/>
    <p:sldId id="664" r:id="rId69"/>
    <p:sldId id="669" r:id="rId70"/>
    <p:sldId id="665" r:id="rId71"/>
    <p:sldId id="666" r:id="rId72"/>
    <p:sldId id="667" r:id="rId73"/>
    <p:sldId id="668" r:id="rId74"/>
    <p:sldId id="567" r:id="rId75"/>
    <p:sldId id="461" r:id="rId76"/>
    <p:sldId id="616" r:id="rId77"/>
    <p:sldId id="551" r:id="rId78"/>
    <p:sldId id="460" r:id="rId79"/>
    <p:sldId id="550" r:id="rId80"/>
    <p:sldId id="565" r:id="rId81"/>
    <p:sldId id="617" r:id="rId82"/>
    <p:sldId id="683" r:id="rId83"/>
    <p:sldId id="618" r:id="rId84"/>
    <p:sldId id="619" r:id="rId85"/>
    <p:sldId id="620" r:id="rId86"/>
    <p:sldId id="621" r:id="rId87"/>
    <p:sldId id="622" r:id="rId88"/>
    <p:sldId id="623" r:id="rId89"/>
    <p:sldId id="624" r:id="rId90"/>
    <p:sldId id="625" r:id="rId91"/>
    <p:sldId id="626" r:id="rId92"/>
    <p:sldId id="631" r:id="rId93"/>
    <p:sldId id="632" r:id="rId94"/>
    <p:sldId id="633" r:id="rId95"/>
    <p:sldId id="634" r:id="rId96"/>
    <p:sldId id="635" r:id="rId97"/>
    <p:sldId id="638" r:id="rId98"/>
    <p:sldId id="645" r:id="rId99"/>
    <p:sldId id="646" r:id="rId100"/>
    <p:sldId id="643" r:id="rId101"/>
    <p:sldId id="686" r:id="rId102"/>
    <p:sldId id="563" r:id="rId103"/>
    <p:sldId id="259" r:id="rId104"/>
    <p:sldId id="639" r:id="rId105"/>
    <p:sldId id="640" r:id="rId106"/>
    <p:sldId id="641" r:id="rId107"/>
    <p:sldId id="642" r:id="rId108"/>
    <p:sldId id="552" r:id="rId109"/>
    <p:sldId id="568" r:id="rId110"/>
    <p:sldId id="275" r:id="rId111"/>
    <p:sldId id="368" r:id="rId112"/>
    <p:sldId id="366" r:id="rId113"/>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15"/>
    <a:srgbClr val="FF0000"/>
    <a:srgbClr val="00D223"/>
    <a:srgbClr val="000000"/>
    <a:srgbClr val="E3F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2" autoAdjust="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it-IT" altLang="it-IT"/>
          </a:p>
        </p:txBody>
      </p:sp>
      <p:sp>
        <p:nvSpPr>
          <p:cNvPr id="22835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ltLang="it-IT"/>
          </a:p>
        </p:txBody>
      </p:sp>
      <p:sp>
        <p:nvSpPr>
          <p:cNvPr id="12698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835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22835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it-IT" altLang="it-IT"/>
          </a:p>
        </p:txBody>
      </p:sp>
      <p:sp>
        <p:nvSpPr>
          <p:cNvPr id="22835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DDAC189-BFC8-4311-9762-85C0D9E15E35}" type="slidenum">
              <a:rPr lang="it-IT" altLang="it-IT"/>
              <a:pPr>
                <a:defRPr/>
              </a:pPr>
              <a:t>‹N›</a:t>
            </a:fld>
            <a:endParaRPr lang="it-IT" altLang="it-IT"/>
          </a:p>
        </p:txBody>
      </p:sp>
    </p:spTree>
    <p:extLst>
      <p:ext uri="{BB962C8B-B14F-4D97-AF65-F5344CB8AC3E}">
        <p14:creationId xmlns:p14="http://schemas.microsoft.com/office/powerpoint/2010/main" val="1812329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4195 w 6027"/>
                <a:gd name="T1" fmla="*/ 17 h 2296"/>
                <a:gd name="T2" fmla="*/ 0 w 6027"/>
                <a:gd name="T3" fmla="*/ 17 h 2296"/>
                <a:gd name="T4" fmla="*/ 0 w 6027"/>
                <a:gd name="T5" fmla="*/ 0 h 2296"/>
                <a:gd name="T6" fmla="*/ 4195 w 6027"/>
                <a:gd name="T7" fmla="*/ 0 h 2296"/>
                <a:gd name="T8" fmla="*/ 4195 w 6027"/>
                <a:gd name="T9" fmla="*/ 17 h 2296"/>
                <a:gd name="T10" fmla="*/ 4195 w 6027"/>
                <a:gd name="T11" fmla="*/ 17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44 h 353"/>
                  <a:gd name="T4" fmla="*/ 24 w 186"/>
                  <a:gd name="T5" fmla="*/ 75 h 353"/>
                  <a:gd name="T6" fmla="*/ 18 w 186"/>
                  <a:gd name="T7" fmla="*/ 162 h 353"/>
                  <a:gd name="T8" fmla="*/ 42 w 186"/>
                  <a:gd name="T9" fmla="*/ 281 h 353"/>
                  <a:gd name="T10" fmla="*/ 48 w 186"/>
                  <a:gd name="T11" fmla="*/ 398 h 353"/>
                  <a:gd name="T12" fmla="*/ 0 w 186"/>
                  <a:gd name="T13" fmla="*/ 869 h 353"/>
                  <a:gd name="T14" fmla="*/ 54 w 186"/>
                  <a:gd name="T15" fmla="*/ 575 h 353"/>
                  <a:gd name="T16" fmla="*/ 84 w 186"/>
                  <a:gd name="T17" fmla="*/ 530 h 353"/>
                  <a:gd name="T18" fmla="*/ 126 w 186"/>
                  <a:gd name="T19" fmla="*/ 311 h 353"/>
                  <a:gd name="T20" fmla="*/ 144 w 186"/>
                  <a:gd name="T21" fmla="*/ 294 h 353"/>
                  <a:gd name="T22" fmla="*/ 144 w 186"/>
                  <a:gd name="T23" fmla="*/ 222 h 353"/>
                  <a:gd name="T24" fmla="*/ 186 w 186"/>
                  <a:gd name="T25" fmla="*/ 162 h 353"/>
                  <a:gd name="T26" fmla="*/ 162 w 186"/>
                  <a:gd name="T27" fmla="*/ 14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5 h 66"/>
                  <a:gd name="T8" fmla="*/ 6 w 155"/>
                  <a:gd name="T9" fmla="*/ 44 h 66"/>
                  <a:gd name="T10" fmla="*/ 0 w 155"/>
                  <a:gd name="T11" fmla="*/ 61 h 66"/>
                  <a:gd name="T12" fmla="*/ 78 w 155"/>
                  <a:gd name="T13" fmla="*/ 148 h 66"/>
                  <a:gd name="T14" fmla="*/ 96 w 155"/>
                  <a:gd name="T15" fmla="*/ 104 h 66"/>
                  <a:gd name="T16" fmla="*/ 155 w 155"/>
                  <a:gd name="T17" fmla="*/ 165 h 66"/>
                  <a:gd name="T18" fmla="*/ 126 w 155"/>
                  <a:gd name="T19" fmla="*/ 61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3"/>
              <p:cNvSpPr>
                <a:spLocks/>
              </p:cNvSpPr>
              <p:nvPr userDrawn="1"/>
            </p:nvSpPr>
            <p:spPr bwMode="ltGray">
              <a:xfrm>
                <a:off x="2486" y="3859"/>
                <a:ext cx="42" cy="81"/>
              </a:xfrm>
              <a:custGeom>
                <a:avLst/>
                <a:gdLst>
                  <a:gd name="T0" fmla="*/ 6 w 42"/>
                  <a:gd name="T1" fmla="*/ 93 h 72"/>
                  <a:gd name="T2" fmla="*/ 0 w 42"/>
                  <a:gd name="T3" fmla="*/ 47 h 72"/>
                  <a:gd name="T4" fmla="*/ 12 w 42"/>
                  <a:gd name="T5" fmla="*/ 16 h 72"/>
                  <a:gd name="T6" fmla="*/ 0 w 42"/>
                  <a:gd name="T7" fmla="*/ 16 h 72"/>
                  <a:gd name="T8" fmla="*/ 12 w 42"/>
                  <a:gd name="T9" fmla="*/ 16 h 72"/>
                  <a:gd name="T10" fmla="*/ 24 w 42"/>
                  <a:gd name="T11" fmla="*/ 16 h 72"/>
                  <a:gd name="T12" fmla="*/ 36 w 42"/>
                  <a:gd name="T13" fmla="*/ 16 h 72"/>
                  <a:gd name="T14" fmla="*/ 42 w 42"/>
                  <a:gd name="T15" fmla="*/ 0 h 72"/>
                  <a:gd name="T16" fmla="*/ 30 w 42"/>
                  <a:gd name="T17" fmla="*/ 47 h 72"/>
                  <a:gd name="T18" fmla="*/ 42 w 42"/>
                  <a:gd name="T19" fmla="*/ 125 h 72"/>
                  <a:gd name="T20" fmla="*/ 12 w 42"/>
                  <a:gd name="T21" fmla="*/ 183 h 72"/>
                  <a:gd name="T22" fmla="*/ 6 w 42"/>
                  <a:gd name="T23" fmla="*/ 93 h 72"/>
                  <a:gd name="T24" fmla="*/ 6 w 42"/>
                  <a:gd name="T25" fmla="*/ 9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8 h 287"/>
                <a:gd name="T4" fmla="*/ 66 w 365"/>
                <a:gd name="T5" fmla="*/ 124 h 287"/>
                <a:gd name="T6" fmla="*/ 143 w 365"/>
                <a:gd name="T7" fmla="*/ 204 h 287"/>
                <a:gd name="T8" fmla="*/ 191 w 365"/>
                <a:gd name="T9" fmla="*/ 186 h 287"/>
                <a:gd name="T10" fmla="*/ 341 w 365"/>
                <a:gd name="T11" fmla="*/ 319 h 287"/>
                <a:gd name="T12" fmla="*/ 305 w 365"/>
                <a:gd name="T13" fmla="*/ 195 h 287"/>
                <a:gd name="T14" fmla="*/ 365 w 365"/>
                <a:gd name="T15" fmla="*/ 148 h 287"/>
                <a:gd name="T16" fmla="*/ 359 w 365"/>
                <a:gd name="T17" fmla="*/ 142 h 287"/>
                <a:gd name="T18" fmla="*/ 335 w 365"/>
                <a:gd name="T19" fmla="*/ 130 h 287"/>
                <a:gd name="T20" fmla="*/ 299 w 365"/>
                <a:gd name="T21" fmla="*/ 98 h 287"/>
                <a:gd name="T22" fmla="*/ 257 w 365"/>
                <a:gd name="T23" fmla="*/ 80 h 287"/>
                <a:gd name="T24" fmla="*/ 215 w 365"/>
                <a:gd name="T25" fmla="*/ 62 h 287"/>
                <a:gd name="T26" fmla="*/ 173 w 365"/>
                <a:gd name="T27" fmla="*/ 44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8 h 60"/>
                <a:gd name="T16" fmla="*/ 65 w 71"/>
                <a:gd name="T17" fmla="*/ 50 h 60"/>
                <a:gd name="T18" fmla="*/ 71 w 71"/>
                <a:gd name="T19" fmla="*/ 62 h 60"/>
                <a:gd name="T20" fmla="*/ 71 w 71"/>
                <a:gd name="T21" fmla="*/ 68 h 60"/>
                <a:gd name="T22" fmla="*/ 59 w 71"/>
                <a:gd name="T23" fmla="*/ 62 h 60"/>
                <a:gd name="T24" fmla="*/ 47 w 71"/>
                <a:gd name="T25" fmla="*/ 50 h 60"/>
                <a:gd name="T26" fmla="*/ 23 w 71"/>
                <a:gd name="T27" fmla="*/ 38 h 60"/>
                <a:gd name="T28" fmla="*/ 23 w 71"/>
                <a:gd name="T29" fmla="*/ 44 h 60"/>
                <a:gd name="T30" fmla="*/ 18 w 71"/>
                <a:gd name="T31" fmla="*/ 50 h 60"/>
                <a:gd name="T32" fmla="*/ 12 w 71"/>
                <a:gd name="T33" fmla="*/ 56 h 60"/>
                <a:gd name="T34" fmla="*/ 6 w 71"/>
                <a:gd name="T35" fmla="*/ 56 h 60"/>
                <a:gd name="T36" fmla="*/ 6 w 71"/>
                <a:gd name="T37" fmla="*/ 56 h 60"/>
                <a:gd name="T38" fmla="*/ 6 w 71"/>
                <a:gd name="T39" fmla="*/ 44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2 h 162"/>
                <a:gd name="T10" fmla="*/ 96 w 161"/>
                <a:gd name="T11" fmla="*/ 68 h 162"/>
                <a:gd name="T12" fmla="*/ 102 w 161"/>
                <a:gd name="T13" fmla="*/ 80 h 162"/>
                <a:gd name="T14" fmla="*/ 108 w 161"/>
                <a:gd name="T15" fmla="*/ 92 h 162"/>
                <a:gd name="T16" fmla="*/ 120 w 161"/>
                <a:gd name="T17" fmla="*/ 104 h 162"/>
                <a:gd name="T18" fmla="*/ 143 w 161"/>
                <a:gd name="T19" fmla="*/ 122 h 162"/>
                <a:gd name="T20" fmla="*/ 155 w 161"/>
                <a:gd name="T21" fmla="*/ 154 h 162"/>
                <a:gd name="T22" fmla="*/ 161 w 161"/>
                <a:gd name="T23" fmla="*/ 172 h 162"/>
                <a:gd name="T24" fmla="*/ 161 w 161"/>
                <a:gd name="T25" fmla="*/ 178 h 162"/>
                <a:gd name="T26" fmla="*/ 96 w 161"/>
                <a:gd name="T27" fmla="*/ 110 h 162"/>
                <a:gd name="T28" fmla="*/ 30 w 161"/>
                <a:gd name="T29" fmla="*/ 62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8 h 60"/>
                <a:gd name="T4" fmla="*/ 41 w 59"/>
                <a:gd name="T5" fmla="*/ 44 h 60"/>
                <a:gd name="T6" fmla="*/ 47 w 59"/>
                <a:gd name="T7" fmla="*/ 50 h 60"/>
                <a:gd name="T8" fmla="*/ 53 w 59"/>
                <a:gd name="T9" fmla="*/ 62 h 60"/>
                <a:gd name="T10" fmla="*/ 53 w 59"/>
                <a:gd name="T11" fmla="*/ 68 h 60"/>
                <a:gd name="T12" fmla="*/ 47 w 59"/>
                <a:gd name="T13" fmla="*/ 62 h 60"/>
                <a:gd name="T14" fmla="*/ 35 w 59"/>
                <a:gd name="T15" fmla="*/ 56 h 60"/>
                <a:gd name="T16" fmla="*/ 23 w 59"/>
                <a:gd name="T17" fmla="*/ 44 h 60"/>
                <a:gd name="T18" fmla="*/ 17 w 59"/>
                <a:gd name="T19" fmla="*/ 38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Freeform 21"/>
            <p:cNvSpPr>
              <a:spLocks/>
            </p:cNvSpPr>
            <p:nvPr userDrawn="1"/>
          </p:nvSpPr>
          <p:spPr bwMode="auto">
            <a:xfrm>
              <a:off x="395" y="3811"/>
              <a:ext cx="245" cy="207"/>
            </a:xfrm>
            <a:custGeom>
              <a:avLst/>
              <a:gdLst>
                <a:gd name="T0" fmla="*/ 233 w 245"/>
                <a:gd name="T1" fmla="*/ 44 h 204"/>
                <a:gd name="T2" fmla="*/ 245 w 245"/>
                <a:gd name="T3" fmla="*/ 50 h 204"/>
                <a:gd name="T4" fmla="*/ 209 w 245"/>
                <a:gd name="T5" fmla="*/ 92 h 204"/>
                <a:gd name="T6" fmla="*/ 143 w 245"/>
                <a:gd name="T7" fmla="*/ 148 h 204"/>
                <a:gd name="T8" fmla="*/ 167 w 245"/>
                <a:gd name="T9" fmla="*/ 173 h 204"/>
                <a:gd name="T10" fmla="*/ 179 w 245"/>
                <a:gd name="T11" fmla="*/ 228 h 204"/>
                <a:gd name="T12" fmla="*/ 77 w 245"/>
                <a:gd name="T13" fmla="*/ 148 h 204"/>
                <a:gd name="T14" fmla="*/ 47 w 245"/>
                <a:gd name="T15" fmla="*/ 92 h 204"/>
                <a:gd name="T16" fmla="*/ 89 w 245"/>
                <a:gd name="T17" fmla="*/ 74 h 204"/>
                <a:gd name="T18" fmla="*/ 59 w 245"/>
                <a:gd name="T19" fmla="*/ 44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4 h 204"/>
                <a:gd name="T50" fmla="*/ 233 w 245"/>
                <a:gd name="T51" fmla="*/ 44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it-IT" altLang="it-IT" noProof="0" smtClean="0"/>
              <a:t>Fare clic per modificare lo stile del titolo</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it-IT" altLang="it-IT" noProof="0" smtClean="0"/>
              <a:t>Fare clic per modificare lo stile del sottotitolo dello schema</a:t>
            </a:r>
          </a:p>
        </p:txBody>
      </p:sp>
      <p:sp>
        <p:nvSpPr>
          <p:cNvPr id="24" name="Rectangle 24"/>
          <p:cNvSpPr>
            <a:spLocks noGrp="1" noChangeArrowheads="1"/>
          </p:cNvSpPr>
          <p:nvPr>
            <p:ph type="dt" sz="quarter" idx="10"/>
          </p:nvPr>
        </p:nvSpPr>
        <p:spPr/>
        <p:txBody>
          <a:bodyPr/>
          <a:lstStyle>
            <a:lvl1pPr>
              <a:defRPr/>
            </a:lvl1pPr>
          </a:lstStyle>
          <a:p>
            <a:pPr>
              <a:defRPr/>
            </a:pPr>
            <a:endParaRPr lang="it-IT" altLang="it-IT"/>
          </a:p>
        </p:txBody>
      </p:sp>
      <p:sp>
        <p:nvSpPr>
          <p:cNvPr id="25" name="Rectangle 25"/>
          <p:cNvSpPr>
            <a:spLocks noGrp="1" noChangeArrowheads="1"/>
          </p:cNvSpPr>
          <p:nvPr>
            <p:ph type="sldNum" sz="quarter" idx="11"/>
          </p:nvPr>
        </p:nvSpPr>
        <p:spPr/>
        <p:txBody>
          <a:bodyPr/>
          <a:lstStyle>
            <a:lvl1pPr>
              <a:defRPr/>
            </a:lvl1pPr>
          </a:lstStyle>
          <a:p>
            <a:pPr>
              <a:defRPr/>
            </a:pPr>
            <a:fld id="{0B21188C-3009-4874-BE82-F96CE7885253}" type="slidenum">
              <a:rPr lang="it-IT" altLang="it-IT"/>
              <a:pPr>
                <a:defRPr/>
              </a:pPr>
              <a:t>‹N›</a:t>
            </a:fld>
            <a:endParaRPr lang="it-IT" altLang="it-IT"/>
          </a:p>
        </p:txBody>
      </p:sp>
      <p:sp>
        <p:nvSpPr>
          <p:cNvPr id="26" name="Rectangle 26"/>
          <p:cNvSpPr>
            <a:spLocks noGrp="1" noChangeArrowheads="1"/>
          </p:cNvSpPr>
          <p:nvPr>
            <p:ph type="ftr" sz="quarter" idx="12"/>
          </p:nvPr>
        </p:nvSpPr>
        <p:spPr/>
        <p:txBody>
          <a:bodyPr/>
          <a:lstStyle>
            <a:lvl1pPr>
              <a:defRPr/>
            </a:lvl1pPr>
          </a:lstStyle>
          <a:p>
            <a:pPr>
              <a:defRPr/>
            </a:pPr>
            <a:endParaRPr lang="it-IT" altLang="it-IT"/>
          </a:p>
        </p:txBody>
      </p:sp>
    </p:spTree>
    <p:extLst>
      <p:ext uri="{BB962C8B-B14F-4D97-AF65-F5344CB8AC3E}">
        <p14:creationId xmlns:p14="http://schemas.microsoft.com/office/powerpoint/2010/main" val="397969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26"/>
          <p:cNvSpPr>
            <a:spLocks noGrp="1" noChangeArrowheads="1"/>
          </p:cNvSpPr>
          <p:nvPr>
            <p:ph type="sldNum" sz="quarter" idx="12"/>
          </p:nvPr>
        </p:nvSpPr>
        <p:spPr>
          <a:ln/>
        </p:spPr>
        <p:txBody>
          <a:bodyPr/>
          <a:lstStyle>
            <a:lvl1pPr>
              <a:defRPr/>
            </a:lvl1pPr>
          </a:lstStyle>
          <a:p>
            <a:pPr>
              <a:defRPr/>
            </a:pPr>
            <a:fld id="{33CD737F-3DB5-493D-A4DC-C94A9B2352D7}" type="slidenum">
              <a:rPr lang="it-IT" altLang="it-IT"/>
              <a:pPr>
                <a:defRPr/>
              </a:pPr>
              <a:t>‹N›</a:t>
            </a:fld>
            <a:endParaRPr lang="it-IT" altLang="it-IT"/>
          </a:p>
        </p:txBody>
      </p:sp>
    </p:spTree>
    <p:extLst>
      <p:ext uri="{BB962C8B-B14F-4D97-AF65-F5344CB8AC3E}">
        <p14:creationId xmlns:p14="http://schemas.microsoft.com/office/powerpoint/2010/main" val="124633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28600"/>
            <a:ext cx="2057400" cy="5867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28600"/>
            <a:ext cx="6019800" cy="5867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26"/>
          <p:cNvSpPr>
            <a:spLocks noGrp="1" noChangeArrowheads="1"/>
          </p:cNvSpPr>
          <p:nvPr>
            <p:ph type="sldNum" sz="quarter" idx="12"/>
          </p:nvPr>
        </p:nvSpPr>
        <p:spPr>
          <a:ln/>
        </p:spPr>
        <p:txBody>
          <a:bodyPr/>
          <a:lstStyle>
            <a:lvl1pPr>
              <a:defRPr/>
            </a:lvl1pPr>
          </a:lstStyle>
          <a:p>
            <a:pPr>
              <a:defRPr/>
            </a:pPr>
            <a:fld id="{7619A4A4-87B6-434B-9C31-B82A7FA423DE}" type="slidenum">
              <a:rPr lang="it-IT" altLang="it-IT"/>
              <a:pPr>
                <a:defRPr/>
              </a:pPr>
              <a:t>‹N›</a:t>
            </a:fld>
            <a:endParaRPr lang="it-IT" altLang="it-IT"/>
          </a:p>
        </p:txBody>
      </p:sp>
    </p:spTree>
    <p:extLst>
      <p:ext uri="{BB962C8B-B14F-4D97-AF65-F5344CB8AC3E}">
        <p14:creationId xmlns:p14="http://schemas.microsoft.com/office/powerpoint/2010/main" val="3244046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28600"/>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71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71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24300"/>
            <a:ext cx="4038600" cy="2171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24300"/>
            <a:ext cx="4038600" cy="2171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26"/>
          <p:cNvSpPr>
            <a:spLocks noGrp="1" noChangeArrowheads="1"/>
          </p:cNvSpPr>
          <p:nvPr>
            <p:ph type="sldNum" sz="quarter" idx="12"/>
          </p:nvPr>
        </p:nvSpPr>
        <p:spPr>
          <a:ln/>
        </p:spPr>
        <p:txBody>
          <a:bodyPr/>
          <a:lstStyle>
            <a:lvl1pPr>
              <a:defRPr/>
            </a:lvl1pPr>
          </a:lstStyle>
          <a:p>
            <a:pPr>
              <a:defRPr/>
            </a:pPr>
            <a:fld id="{D1BDE103-0555-4C46-98D3-1B2E4EC75ECD}" type="slidenum">
              <a:rPr lang="it-IT" altLang="it-IT"/>
              <a:pPr>
                <a:defRPr/>
              </a:pPr>
              <a:t>‹N›</a:t>
            </a:fld>
            <a:endParaRPr lang="it-IT" altLang="it-IT"/>
          </a:p>
        </p:txBody>
      </p:sp>
    </p:spTree>
    <p:extLst>
      <p:ext uri="{BB962C8B-B14F-4D97-AF65-F5344CB8AC3E}">
        <p14:creationId xmlns:p14="http://schemas.microsoft.com/office/powerpoint/2010/main" val="310250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26"/>
          <p:cNvSpPr>
            <a:spLocks noGrp="1" noChangeArrowheads="1"/>
          </p:cNvSpPr>
          <p:nvPr>
            <p:ph type="sldNum" sz="quarter" idx="12"/>
          </p:nvPr>
        </p:nvSpPr>
        <p:spPr>
          <a:ln/>
        </p:spPr>
        <p:txBody>
          <a:bodyPr/>
          <a:lstStyle>
            <a:lvl1pPr>
              <a:defRPr/>
            </a:lvl1pPr>
          </a:lstStyle>
          <a:p>
            <a:pPr>
              <a:defRPr/>
            </a:pPr>
            <a:fld id="{88EA1D41-67FD-4E3F-9846-97339DA25C25}" type="slidenum">
              <a:rPr lang="it-IT" altLang="it-IT"/>
              <a:pPr>
                <a:defRPr/>
              </a:pPr>
              <a:t>‹N›</a:t>
            </a:fld>
            <a:endParaRPr lang="it-IT" altLang="it-IT"/>
          </a:p>
        </p:txBody>
      </p:sp>
    </p:spTree>
    <p:extLst>
      <p:ext uri="{BB962C8B-B14F-4D97-AF65-F5344CB8AC3E}">
        <p14:creationId xmlns:p14="http://schemas.microsoft.com/office/powerpoint/2010/main" val="344154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26"/>
          <p:cNvSpPr>
            <a:spLocks noGrp="1" noChangeArrowheads="1"/>
          </p:cNvSpPr>
          <p:nvPr>
            <p:ph type="sldNum" sz="quarter" idx="12"/>
          </p:nvPr>
        </p:nvSpPr>
        <p:spPr>
          <a:ln/>
        </p:spPr>
        <p:txBody>
          <a:bodyPr/>
          <a:lstStyle>
            <a:lvl1pPr>
              <a:defRPr/>
            </a:lvl1pPr>
          </a:lstStyle>
          <a:p>
            <a:pPr>
              <a:defRPr/>
            </a:pPr>
            <a:fld id="{EC9DF8ED-14A6-4992-844E-EAD15FB327E0}" type="slidenum">
              <a:rPr lang="it-IT" altLang="it-IT"/>
              <a:pPr>
                <a:defRPr/>
              </a:pPr>
              <a:t>‹N›</a:t>
            </a:fld>
            <a:endParaRPr lang="it-IT" altLang="it-IT"/>
          </a:p>
        </p:txBody>
      </p:sp>
    </p:spTree>
    <p:extLst>
      <p:ext uri="{BB962C8B-B14F-4D97-AF65-F5344CB8AC3E}">
        <p14:creationId xmlns:p14="http://schemas.microsoft.com/office/powerpoint/2010/main" val="414975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26"/>
          <p:cNvSpPr>
            <a:spLocks noGrp="1" noChangeArrowheads="1"/>
          </p:cNvSpPr>
          <p:nvPr>
            <p:ph type="sldNum" sz="quarter" idx="12"/>
          </p:nvPr>
        </p:nvSpPr>
        <p:spPr>
          <a:ln/>
        </p:spPr>
        <p:txBody>
          <a:bodyPr/>
          <a:lstStyle>
            <a:lvl1pPr>
              <a:defRPr/>
            </a:lvl1pPr>
          </a:lstStyle>
          <a:p>
            <a:pPr>
              <a:defRPr/>
            </a:pPr>
            <a:fld id="{F956F347-3D04-458B-A880-252331132813}" type="slidenum">
              <a:rPr lang="it-IT" altLang="it-IT"/>
              <a:pPr>
                <a:defRPr/>
              </a:pPr>
              <a:t>‹N›</a:t>
            </a:fld>
            <a:endParaRPr lang="it-IT" altLang="it-IT"/>
          </a:p>
        </p:txBody>
      </p:sp>
    </p:spTree>
    <p:extLst>
      <p:ext uri="{BB962C8B-B14F-4D97-AF65-F5344CB8AC3E}">
        <p14:creationId xmlns:p14="http://schemas.microsoft.com/office/powerpoint/2010/main" val="309399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26"/>
          <p:cNvSpPr>
            <a:spLocks noGrp="1" noChangeArrowheads="1"/>
          </p:cNvSpPr>
          <p:nvPr>
            <p:ph type="sldNum" sz="quarter" idx="12"/>
          </p:nvPr>
        </p:nvSpPr>
        <p:spPr>
          <a:ln/>
        </p:spPr>
        <p:txBody>
          <a:bodyPr/>
          <a:lstStyle>
            <a:lvl1pPr>
              <a:defRPr/>
            </a:lvl1pPr>
          </a:lstStyle>
          <a:p>
            <a:pPr>
              <a:defRPr/>
            </a:pPr>
            <a:fld id="{05C2CEB7-AD64-469A-BD09-54B10E1DCB39}" type="slidenum">
              <a:rPr lang="it-IT" altLang="it-IT"/>
              <a:pPr>
                <a:defRPr/>
              </a:pPr>
              <a:t>‹N›</a:t>
            </a:fld>
            <a:endParaRPr lang="it-IT" altLang="it-IT"/>
          </a:p>
        </p:txBody>
      </p:sp>
    </p:spTree>
    <p:extLst>
      <p:ext uri="{BB962C8B-B14F-4D97-AF65-F5344CB8AC3E}">
        <p14:creationId xmlns:p14="http://schemas.microsoft.com/office/powerpoint/2010/main" val="208102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26"/>
          <p:cNvSpPr>
            <a:spLocks noGrp="1" noChangeArrowheads="1"/>
          </p:cNvSpPr>
          <p:nvPr>
            <p:ph type="sldNum" sz="quarter" idx="12"/>
          </p:nvPr>
        </p:nvSpPr>
        <p:spPr>
          <a:ln/>
        </p:spPr>
        <p:txBody>
          <a:bodyPr/>
          <a:lstStyle>
            <a:lvl1pPr>
              <a:defRPr/>
            </a:lvl1pPr>
          </a:lstStyle>
          <a:p>
            <a:pPr>
              <a:defRPr/>
            </a:pPr>
            <a:fld id="{4F673825-4C1B-4E8E-95D2-02A9558FB1F7}" type="slidenum">
              <a:rPr lang="it-IT" altLang="it-IT"/>
              <a:pPr>
                <a:defRPr/>
              </a:pPr>
              <a:t>‹N›</a:t>
            </a:fld>
            <a:endParaRPr lang="it-IT" altLang="it-IT"/>
          </a:p>
        </p:txBody>
      </p:sp>
    </p:spTree>
    <p:extLst>
      <p:ext uri="{BB962C8B-B14F-4D97-AF65-F5344CB8AC3E}">
        <p14:creationId xmlns:p14="http://schemas.microsoft.com/office/powerpoint/2010/main" val="13915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26"/>
          <p:cNvSpPr>
            <a:spLocks noGrp="1" noChangeArrowheads="1"/>
          </p:cNvSpPr>
          <p:nvPr>
            <p:ph type="sldNum" sz="quarter" idx="12"/>
          </p:nvPr>
        </p:nvSpPr>
        <p:spPr>
          <a:ln/>
        </p:spPr>
        <p:txBody>
          <a:bodyPr/>
          <a:lstStyle>
            <a:lvl1pPr>
              <a:defRPr/>
            </a:lvl1pPr>
          </a:lstStyle>
          <a:p>
            <a:pPr>
              <a:defRPr/>
            </a:pPr>
            <a:fld id="{834431AC-27A0-4663-AB1C-7CA1D184DDA3}" type="slidenum">
              <a:rPr lang="it-IT" altLang="it-IT"/>
              <a:pPr>
                <a:defRPr/>
              </a:pPr>
              <a:t>‹N›</a:t>
            </a:fld>
            <a:endParaRPr lang="it-IT" altLang="it-IT"/>
          </a:p>
        </p:txBody>
      </p:sp>
    </p:spTree>
    <p:extLst>
      <p:ext uri="{BB962C8B-B14F-4D97-AF65-F5344CB8AC3E}">
        <p14:creationId xmlns:p14="http://schemas.microsoft.com/office/powerpoint/2010/main" val="25124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26"/>
          <p:cNvSpPr>
            <a:spLocks noGrp="1" noChangeArrowheads="1"/>
          </p:cNvSpPr>
          <p:nvPr>
            <p:ph type="sldNum" sz="quarter" idx="12"/>
          </p:nvPr>
        </p:nvSpPr>
        <p:spPr>
          <a:ln/>
        </p:spPr>
        <p:txBody>
          <a:bodyPr/>
          <a:lstStyle>
            <a:lvl1pPr>
              <a:defRPr/>
            </a:lvl1pPr>
          </a:lstStyle>
          <a:p>
            <a:pPr>
              <a:defRPr/>
            </a:pPr>
            <a:fld id="{96A39BA1-0573-4414-83E7-EEB30C8DB18D}" type="slidenum">
              <a:rPr lang="it-IT" altLang="it-IT"/>
              <a:pPr>
                <a:defRPr/>
              </a:pPr>
              <a:t>‹N›</a:t>
            </a:fld>
            <a:endParaRPr lang="it-IT" altLang="it-IT"/>
          </a:p>
        </p:txBody>
      </p:sp>
    </p:spTree>
    <p:extLst>
      <p:ext uri="{BB962C8B-B14F-4D97-AF65-F5344CB8AC3E}">
        <p14:creationId xmlns:p14="http://schemas.microsoft.com/office/powerpoint/2010/main" val="62349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2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26"/>
          <p:cNvSpPr>
            <a:spLocks noGrp="1" noChangeArrowheads="1"/>
          </p:cNvSpPr>
          <p:nvPr>
            <p:ph type="sldNum" sz="quarter" idx="12"/>
          </p:nvPr>
        </p:nvSpPr>
        <p:spPr>
          <a:ln/>
        </p:spPr>
        <p:txBody>
          <a:bodyPr/>
          <a:lstStyle>
            <a:lvl1pPr>
              <a:defRPr/>
            </a:lvl1pPr>
          </a:lstStyle>
          <a:p>
            <a:pPr>
              <a:defRPr/>
            </a:pPr>
            <a:fld id="{AE13AC66-A85B-45D5-83E2-B86D26372E7E}" type="slidenum">
              <a:rPr lang="it-IT" altLang="it-IT"/>
              <a:pPr>
                <a:defRPr/>
              </a:pPr>
              <a:t>‹N›</a:t>
            </a:fld>
            <a:endParaRPr lang="it-IT" altLang="it-IT"/>
          </a:p>
        </p:txBody>
      </p:sp>
    </p:spTree>
    <p:extLst>
      <p:ext uri="{BB962C8B-B14F-4D97-AF65-F5344CB8AC3E}">
        <p14:creationId xmlns:p14="http://schemas.microsoft.com/office/powerpoint/2010/main" val="911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4195 w 6027"/>
                <a:gd name="T1" fmla="*/ 17 h 2296"/>
                <a:gd name="T2" fmla="*/ 0 w 6027"/>
                <a:gd name="T3" fmla="*/ 17 h 2296"/>
                <a:gd name="T4" fmla="*/ 0 w 6027"/>
                <a:gd name="T5" fmla="*/ 0 h 2296"/>
                <a:gd name="T6" fmla="*/ 4195 w 6027"/>
                <a:gd name="T7" fmla="*/ 0 h 2296"/>
                <a:gd name="T8" fmla="*/ 4195 w 6027"/>
                <a:gd name="T9" fmla="*/ 17 h 2296"/>
                <a:gd name="T10" fmla="*/ 4195 w 6027"/>
                <a:gd name="T11" fmla="*/ 17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0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nvGrpSpPr>
          <p:cNvPr id="1028"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44 h 353"/>
                  <a:gd name="T4" fmla="*/ 24 w 186"/>
                  <a:gd name="T5" fmla="*/ 75 h 353"/>
                  <a:gd name="T6" fmla="*/ 18 w 186"/>
                  <a:gd name="T7" fmla="*/ 162 h 353"/>
                  <a:gd name="T8" fmla="*/ 42 w 186"/>
                  <a:gd name="T9" fmla="*/ 281 h 353"/>
                  <a:gd name="T10" fmla="*/ 48 w 186"/>
                  <a:gd name="T11" fmla="*/ 398 h 353"/>
                  <a:gd name="T12" fmla="*/ 0 w 186"/>
                  <a:gd name="T13" fmla="*/ 869 h 353"/>
                  <a:gd name="T14" fmla="*/ 54 w 186"/>
                  <a:gd name="T15" fmla="*/ 575 h 353"/>
                  <a:gd name="T16" fmla="*/ 84 w 186"/>
                  <a:gd name="T17" fmla="*/ 530 h 353"/>
                  <a:gd name="T18" fmla="*/ 126 w 186"/>
                  <a:gd name="T19" fmla="*/ 311 h 353"/>
                  <a:gd name="T20" fmla="*/ 144 w 186"/>
                  <a:gd name="T21" fmla="*/ 294 h 353"/>
                  <a:gd name="T22" fmla="*/ 144 w 186"/>
                  <a:gd name="T23" fmla="*/ 222 h 353"/>
                  <a:gd name="T24" fmla="*/ 186 w 186"/>
                  <a:gd name="T25" fmla="*/ 162 h 353"/>
                  <a:gd name="T26" fmla="*/ 162 w 186"/>
                  <a:gd name="T27" fmla="*/ 14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5 h 66"/>
                  <a:gd name="T8" fmla="*/ 6 w 155"/>
                  <a:gd name="T9" fmla="*/ 44 h 66"/>
                  <a:gd name="T10" fmla="*/ 0 w 155"/>
                  <a:gd name="T11" fmla="*/ 61 h 66"/>
                  <a:gd name="T12" fmla="*/ 78 w 155"/>
                  <a:gd name="T13" fmla="*/ 148 h 66"/>
                  <a:gd name="T14" fmla="*/ 96 w 155"/>
                  <a:gd name="T15" fmla="*/ 104 h 66"/>
                  <a:gd name="T16" fmla="*/ 155 w 155"/>
                  <a:gd name="T17" fmla="*/ 165 h 66"/>
                  <a:gd name="T18" fmla="*/ 126 w 155"/>
                  <a:gd name="T19" fmla="*/ 61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 name="Freeform 13"/>
              <p:cNvSpPr>
                <a:spLocks/>
              </p:cNvSpPr>
              <p:nvPr userDrawn="1"/>
            </p:nvSpPr>
            <p:spPr bwMode="ltGray">
              <a:xfrm>
                <a:off x="2486" y="3859"/>
                <a:ext cx="42" cy="81"/>
              </a:xfrm>
              <a:custGeom>
                <a:avLst/>
                <a:gdLst>
                  <a:gd name="T0" fmla="*/ 6 w 42"/>
                  <a:gd name="T1" fmla="*/ 93 h 72"/>
                  <a:gd name="T2" fmla="*/ 0 w 42"/>
                  <a:gd name="T3" fmla="*/ 47 h 72"/>
                  <a:gd name="T4" fmla="*/ 12 w 42"/>
                  <a:gd name="T5" fmla="*/ 16 h 72"/>
                  <a:gd name="T6" fmla="*/ 0 w 42"/>
                  <a:gd name="T7" fmla="*/ 16 h 72"/>
                  <a:gd name="T8" fmla="*/ 12 w 42"/>
                  <a:gd name="T9" fmla="*/ 16 h 72"/>
                  <a:gd name="T10" fmla="*/ 24 w 42"/>
                  <a:gd name="T11" fmla="*/ 16 h 72"/>
                  <a:gd name="T12" fmla="*/ 36 w 42"/>
                  <a:gd name="T13" fmla="*/ 16 h 72"/>
                  <a:gd name="T14" fmla="*/ 42 w 42"/>
                  <a:gd name="T15" fmla="*/ 0 h 72"/>
                  <a:gd name="T16" fmla="*/ 30 w 42"/>
                  <a:gd name="T17" fmla="*/ 47 h 72"/>
                  <a:gd name="T18" fmla="*/ 42 w 42"/>
                  <a:gd name="T19" fmla="*/ 125 h 72"/>
                  <a:gd name="T20" fmla="*/ 12 w 42"/>
                  <a:gd name="T21" fmla="*/ 183 h 72"/>
                  <a:gd name="T22" fmla="*/ 6 w 42"/>
                  <a:gd name="T23" fmla="*/ 93 h 72"/>
                  <a:gd name="T24" fmla="*/ 6 w 42"/>
                  <a:gd name="T25" fmla="*/ 9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11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t-IT"/>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8 h 287"/>
                <a:gd name="T4" fmla="*/ 66 w 365"/>
                <a:gd name="T5" fmla="*/ 124 h 287"/>
                <a:gd name="T6" fmla="*/ 143 w 365"/>
                <a:gd name="T7" fmla="*/ 204 h 287"/>
                <a:gd name="T8" fmla="*/ 191 w 365"/>
                <a:gd name="T9" fmla="*/ 186 h 287"/>
                <a:gd name="T10" fmla="*/ 341 w 365"/>
                <a:gd name="T11" fmla="*/ 319 h 287"/>
                <a:gd name="T12" fmla="*/ 305 w 365"/>
                <a:gd name="T13" fmla="*/ 195 h 287"/>
                <a:gd name="T14" fmla="*/ 365 w 365"/>
                <a:gd name="T15" fmla="*/ 148 h 287"/>
                <a:gd name="T16" fmla="*/ 359 w 365"/>
                <a:gd name="T17" fmla="*/ 142 h 287"/>
                <a:gd name="T18" fmla="*/ 335 w 365"/>
                <a:gd name="T19" fmla="*/ 130 h 287"/>
                <a:gd name="T20" fmla="*/ 299 w 365"/>
                <a:gd name="T21" fmla="*/ 98 h 287"/>
                <a:gd name="T22" fmla="*/ 257 w 365"/>
                <a:gd name="T23" fmla="*/ 80 h 287"/>
                <a:gd name="T24" fmla="*/ 215 w 365"/>
                <a:gd name="T25" fmla="*/ 62 h 287"/>
                <a:gd name="T26" fmla="*/ 173 w 365"/>
                <a:gd name="T27" fmla="*/ 44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8 h 60"/>
                <a:gd name="T16" fmla="*/ 65 w 71"/>
                <a:gd name="T17" fmla="*/ 50 h 60"/>
                <a:gd name="T18" fmla="*/ 71 w 71"/>
                <a:gd name="T19" fmla="*/ 62 h 60"/>
                <a:gd name="T20" fmla="*/ 71 w 71"/>
                <a:gd name="T21" fmla="*/ 68 h 60"/>
                <a:gd name="T22" fmla="*/ 59 w 71"/>
                <a:gd name="T23" fmla="*/ 62 h 60"/>
                <a:gd name="T24" fmla="*/ 47 w 71"/>
                <a:gd name="T25" fmla="*/ 50 h 60"/>
                <a:gd name="T26" fmla="*/ 23 w 71"/>
                <a:gd name="T27" fmla="*/ 38 h 60"/>
                <a:gd name="T28" fmla="*/ 23 w 71"/>
                <a:gd name="T29" fmla="*/ 44 h 60"/>
                <a:gd name="T30" fmla="*/ 18 w 71"/>
                <a:gd name="T31" fmla="*/ 50 h 60"/>
                <a:gd name="T32" fmla="*/ 12 w 71"/>
                <a:gd name="T33" fmla="*/ 56 h 60"/>
                <a:gd name="T34" fmla="*/ 6 w 71"/>
                <a:gd name="T35" fmla="*/ 56 h 60"/>
                <a:gd name="T36" fmla="*/ 6 w 71"/>
                <a:gd name="T37" fmla="*/ 56 h 60"/>
                <a:gd name="T38" fmla="*/ 6 w 71"/>
                <a:gd name="T39" fmla="*/ 44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2 h 162"/>
                <a:gd name="T10" fmla="*/ 96 w 161"/>
                <a:gd name="T11" fmla="*/ 68 h 162"/>
                <a:gd name="T12" fmla="*/ 102 w 161"/>
                <a:gd name="T13" fmla="*/ 80 h 162"/>
                <a:gd name="T14" fmla="*/ 108 w 161"/>
                <a:gd name="T15" fmla="*/ 92 h 162"/>
                <a:gd name="T16" fmla="*/ 120 w 161"/>
                <a:gd name="T17" fmla="*/ 104 h 162"/>
                <a:gd name="T18" fmla="*/ 143 w 161"/>
                <a:gd name="T19" fmla="*/ 122 h 162"/>
                <a:gd name="T20" fmla="*/ 155 w 161"/>
                <a:gd name="T21" fmla="*/ 154 h 162"/>
                <a:gd name="T22" fmla="*/ 161 w 161"/>
                <a:gd name="T23" fmla="*/ 172 h 162"/>
                <a:gd name="T24" fmla="*/ 161 w 161"/>
                <a:gd name="T25" fmla="*/ 178 h 162"/>
                <a:gd name="T26" fmla="*/ 96 w 161"/>
                <a:gd name="T27" fmla="*/ 110 h 162"/>
                <a:gd name="T28" fmla="*/ 30 w 161"/>
                <a:gd name="T29" fmla="*/ 62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 name="Freeform 20"/>
            <p:cNvSpPr>
              <a:spLocks/>
            </p:cNvSpPr>
            <p:nvPr/>
          </p:nvSpPr>
          <p:spPr bwMode="auto">
            <a:xfrm>
              <a:off x="706" y="3854"/>
              <a:ext cx="59" cy="61"/>
            </a:xfrm>
            <a:custGeom>
              <a:avLst/>
              <a:gdLst>
                <a:gd name="T0" fmla="*/ 59 w 59"/>
                <a:gd name="T1" fmla="*/ 6 h 60"/>
                <a:gd name="T2" fmla="*/ 41 w 59"/>
                <a:gd name="T3" fmla="*/ 38 h 60"/>
                <a:gd name="T4" fmla="*/ 41 w 59"/>
                <a:gd name="T5" fmla="*/ 44 h 60"/>
                <a:gd name="T6" fmla="*/ 47 w 59"/>
                <a:gd name="T7" fmla="*/ 50 h 60"/>
                <a:gd name="T8" fmla="*/ 53 w 59"/>
                <a:gd name="T9" fmla="*/ 62 h 60"/>
                <a:gd name="T10" fmla="*/ 53 w 59"/>
                <a:gd name="T11" fmla="*/ 68 h 60"/>
                <a:gd name="T12" fmla="*/ 47 w 59"/>
                <a:gd name="T13" fmla="*/ 62 h 60"/>
                <a:gd name="T14" fmla="*/ 35 w 59"/>
                <a:gd name="T15" fmla="*/ 56 h 60"/>
                <a:gd name="T16" fmla="*/ 23 w 59"/>
                <a:gd name="T17" fmla="*/ 44 h 60"/>
                <a:gd name="T18" fmla="*/ 17 w 59"/>
                <a:gd name="T19" fmla="*/ 38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 name="Freeform 21"/>
            <p:cNvSpPr>
              <a:spLocks/>
            </p:cNvSpPr>
            <p:nvPr/>
          </p:nvSpPr>
          <p:spPr bwMode="auto">
            <a:xfrm>
              <a:off x="395" y="3811"/>
              <a:ext cx="245" cy="207"/>
            </a:xfrm>
            <a:custGeom>
              <a:avLst/>
              <a:gdLst>
                <a:gd name="T0" fmla="*/ 233 w 245"/>
                <a:gd name="T1" fmla="*/ 44 h 204"/>
                <a:gd name="T2" fmla="*/ 245 w 245"/>
                <a:gd name="T3" fmla="*/ 50 h 204"/>
                <a:gd name="T4" fmla="*/ 209 w 245"/>
                <a:gd name="T5" fmla="*/ 92 h 204"/>
                <a:gd name="T6" fmla="*/ 143 w 245"/>
                <a:gd name="T7" fmla="*/ 148 h 204"/>
                <a:gd name="T8" fmla="*/ 167 w 245"/>
                <a:gd name="T9" fmla="*/ 173 h 204"/>
                <a:gd name="T10" fmla="*/ 179 w 245"/>
                <a:gd name="T11" fmla="*/ 228 h 204"/>
                <a:gd name="T12" fmla="*/ 77 w 245"/>
                <a:gd name="T13" fmla="*/ 148 h 204"/>
                <a:gd name="T14" fmla="*/ 47 w 245"/>
                <a:gd name="T15" fmla="*/ 92 h 204"/>
                <a:gd name="T16" fmla="*/ 89 w 245"/>
                <a:gd name="T17" fmla="*/ 74 h 204"/>
                <a:gd name="T18" fmla="*/ 59 w 245"/>
                <a:gd name="T19" fmla="*/ 44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4 h 204"/>
                <a:gd name="T50" fmla="*/ 233 w 245"/>
                <a:gd name="T51" fmla="*/ 44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118"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it-IT" altLang="it-IT"/>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it-IT" altLang="it-IT"/>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106BE175-D237-4676-B5D0-D2017A1552F8}" type="slidenum">
              <a:rPr lang="it-IT" altLang="it-IT"/>
              <a:pPr>
                <a:defRPr/>
              </a:pPr>
              <a:t>‹N›</a:t>
            </a:fld>
            <a:endParaRPr lang="it-IT" altLang="it-IT"/>
          </a:p>
        </p:txBody>
      </p:sp>
    </p:spTree>
  </p:cSld>
  <p:clrMap bg1="dk2" tx1="lt1" bg2="dk1" tx2="lt2" accent1="accent1" accent2="accent2" accent3="accent3" accent4="accent4" accent5="accent5" accent6="accent6" hlink="hlink" folHlink="folHlink"/>
  <p:sldLayoutIdLst>
    <p:sldLayoutId id="2147483765"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2.png"/></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95.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9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5"/>
          <p:cNvSpPr>
            <a:spLocks noGrp="1" noChangeArrowheads="1"/>
          </p:cNvSpPr>
          <p:nvPr>
            <p:ph type="sldNum" sz="quarter" idx="11"/>
          </p:nvPr>
        </p:nvSpPr>
        <p:spPr/>
        <p:txBody>
          <a:bodyPr/>
          <a:lstStyle/>
          <a:p>
            <a:pPr>
              <a:defRPr/>
            </a:pPr>
            <a:fld id="{11CB4DD1-9062-4B1C-8444-0C287227C6B0}" type="slidenum">
              <a:rPr lang="it-IT" altLang="it-IT"/>
              <a:pPr>
                <a:defRPr/>
              </a:pPr>
              <a:t>1</a:t>
            </a:fld>
            <a:endParaRPr lang="it-IT" altLang="it-IT"/>
          </a:p>
        </p:txBody>
      </p:sp>
      <p:sp>
        <p:nvSpPr>
          <p:cNvPr id="2050" name="Rectangle 2"/>
          <p:cNvSpPr>
            <a:spLocks noGrp="1" noChangeArrowheads="1"/>
          </p:cNvSpPr>
          <p:nvPr>
            <p:ph type="ctrTitle"/>
          </p:nvPr>
        </p:nvSpPr>
        <p:spPr>
          <a:xfrm>
            <a:off x="0" y="188913"/>
            <a:ext cx="9144000" cy="1727200"/>
          </a:xfrm>
        </p:spPr>
        <p:txBody>
          <a:bodyPr/>
          <a:lstStyle/>
          <a:p>
            <a:pPr eaLnBrk="1" hangingPunct="1">
              <a:defRPr/>
            </a:pPr>
            <a:r>
              <a:rPr lang="it-IT" sz="4000" b="1" dirty="0">
                <a:solidFill>
                  <a:srgbClr val="007E15"/>
                </a:solidFill>
                <a:effectLst/>
              </a:rPr>
              <a:t>ASSOCIAZIONE</a:t>
            </a:r>
            <a:r>
              <a:rPr lang="it-IT" sz="4000" b="1" dirty="0">
                <a:effectLst/>
              </a:rPr>
              <a:t> </a:t>
            </a:r>
            <a:r>
              <a:rPr lang="it-IT" sz="4000" b="1" dirty="0">
                <a:solidFill>
                  <a:schemeClr val="tx1"/>
                </a:solidFill>
                <a:effectLst/>
              </a:rPr>
              <a:t>NAZIONALE</a:t>
            </a:r>
            <a:r>
              <a:rPr lang="it-IT" sz="4000" b="1" dirty="0">
                <a:solidFill>
                  <a:srgbClr val="FF0000"/>
                </a:solidFill>
                <a:effectLst/>
              </a:rPr>
              <a:t> ALPINI </a:t>
            </a:r>
            <a:r>
              <a:rPr lang="it-IT" sz="4000" b="1" dirty="0" smtClean="0">
                <a:solidFill>
                  <a:srgbClr val="007E15"/>
                </a:solidFill>
                <a:effectLst/>
              </a:rPr>
              <a:t>A</a:t>
            </a:r>
            <a:r>
              <a:rPr lang="it-IT" sz="4000" b="1" dirty="0" smtClean="0">
                <a:effectLst/>
              </a:rPr>
              <a:t>.N.</a:t>
            </a:r>
            <a:r>
              <a:rPr lang="it-IT" sz="4000" b="1" dirty="0" smtClean="0">
                <a:solidFill>
                  <a:srgbClr val="FF0000"/>
                </a:solidFill>
                <a:effectLst/>
              </a:rPr>
              <a:t>A</a:t>
            </a:r>
            <a:r>
              <a:rPr lang="it-IT" sz="4000" b="1" dirty="0">
                <a:effectLst/>
              </a:rPr>
              <a:t>.</a:t>
            </a:r>
            <a:r>
              <a:rPr lang="it-IT" altLang="it-IT" sz="4000" dirty="0" smtClean="0">
                <a:solidFill>
                  <a:schemeClr val="tx1"/>
                </a:solidFill>
              </a:rPr>
              <a:t/>
            </a:r>
            <a:br>
              <a:rPr lang="it-IT" altLang="it-IT" sz="4000" dirty="0" smtClean="0">
                <a:solidFill>
                  <a:schemeClr val="tx1"/>
                </a:solidFill>
              </a:rPr>
            </a:br>
            <a:r>
              <a:rPr lang="it-IT" altLang="it-IT" sz="4000" dirty="0" smtClean="0">
                <a:solidFill>
                  <a:srgbClr val="FF0000"/>
                </a:solidFill>
              </a:rPr>
              <a:t>Sezione di Torino - Gruppo di Rivoli</a:t>
            </a:r>
          </a:p>
        </p:txBody>
      </p:sp>
      <p:sp>
        <p:nvSpPr>
          <p:cNvPr id="2051" name="Rectangle 3"/>
          <p:cNvSpPr>
            <a:spLocks noGrp="1" noChangeArrowheads="1"/>
          </p:cNvSpPr>
          <p:nvPr>
            <p:ph type="subTitle" idx="1"/>
          </p:nvPr>
        </p:nvSpPr>
        <p:spPr>
          <a:xfrm>
            <a:off x="179388" y="1989138"/>
            <a:ext cx="8640762" cy="3192462"/>
          </a:xfrm>
        </p:spPr>
        <p:txBody>
          <a:bodyPr/>
          <a:lstStyle/>
          <a:p>
            <a:pPr eaLnBrk="1" hangingPunct="1">
              <a:lnSpc>
                <a:spcPct val="90000"/>
              </a:lnSpc>
              <a:defRPr/>
            </a:pPr>
            <a:r>
              <a:rPr lang="it-IT" altLang="it-IT" b="1" dirty="0" smtClean="0">
                <a:solidFill>
                  <a:srgbClr val="00D223"/>
                </a:solidFill>
              </a:rPr>
              <a:t>presenta</a:t>
            </a:r>
          </a:p>
          <a:p>
            <a:pPr eaLnBrk="1" hangingPunct="1">
              <a:lnSpc>
                <a:spcPct val="90000"/>
              </a:lnSpc>
              <a:defRPr/>
            </a:pPr>
            <a:r>
              <a:rPr lang="it-IT" altLang="it-IT" b="1" dirty="0" smtClean="0"/>
              <a:t>ALPINI A SCUOLA</a:t>
            </a:r>
            <a:endParaRPr lang="it-IT" altLang="it-IT" b="1" dirty="0" smtClean="0">
              <a:solidFill>
                <a:srgbClr val="00D223"/>
              </a:solidFill>
            </a:endParaRPr>
          </a:p>
          <a:p>
            <a:pPr eaLnBrk="1" hangingPunct="1">
              <a:lnSpc>
                <a:spcPct val="90000"/>
              </a:lnSpc>
              <a:defRPr/>
            </a:pPr>
            <a:r>
              <a:rPr lang="it-IT" altLang="it-IT" b="1" dirty="0" smtClean="0">
                <a:solidFill>
                  <a:srgbClr val="FF0000"/>
                </a:solidFill>
              </a:rPr>
              <a:t>La Protezione Civile </a:t>
            </a:r>
          </a:p>
          <a:p>
            <a:pPr eaLnBrk="1" hangingPunct="1">
              <a:lnSpc>
                <a:spcPct val="90000"/>
              </a:lnSpc>
              <a:defRPr/>
            </a:pPr>
            <a:r>
              <a:rPr lang="it-IT" altLang="it-IT" b="1" dirty="0" smtClean="0">
                <a:solidFill>
                  <a:srgbClr val="FF0000"/>
                </a:solidFill>
              </a:rPr>
              <a:t>incontra le scuole primarie (classi 3^ 4^)</a:t>
            </a:r>
          </a:p>
          <a:p>
            <a:pPr eaLnBrk="1" hangingPunct="1">
              <a:lnSpc>
                <a:spcPct val="90000"/>
              </a:lnSpc>
              <a:defRPr/>
            </a:pPr>
            <a:r>
              <a:rPr lang="it-IT" altLang="it-IT" b="1" dirty="0" smtClean="0">
                <a:solidFill>
                  <a:srgbClr val="E3FFE8"/>
                </a:solidFill>
              </a:rPr>
              <a:t>Scuola Don </a:t>
            </a:r>
            <a:r>
              <a:rPr lang="it-IT" altLang="it-IT" b="1" dirty="0" err="1" smtClean="0">
                <a:solidFill>
                  <a:srgbClr val="E3FFE8"/>
                </a:solidFill>
              </a:rPr>
              <a:t>Locanetto</a:t>
            </a:r>
            <a:endParaRPr lang="it-IT" altLang="it-IT" b="1" dirty="0" smtClean="0">
              <a:solidFill>
                <a:srgbClr val="E3FFE8"/>
              </a:solidFill>
            </a:endParaRPr>
          </a:p>
        </p:txBody>
      </p:sp>
      <p:pic>
        <p:nvPicPr>
          <p:cNvPr id="3077" name="Picture 6" descr="Logo Ufficiale ANA_1bur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0875"/>
            <a:ext cx="23971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C:\OSVALDO\Jeraci_Personale\Ana Ass Naz Alpini\Loghi fondo trasparente\Logo Ufficiale ANA PC_burn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4483100"/>
            <a:ext cx="23050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C:\OSVALDO\Jeraci_Personale\Ana Ass Naz Alpini\Loghi fondo trasparente\Logo Ufficiale ANA_Rivoli 1burn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951413"/>
            <a:ext cx="1684337"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43808" y="1053274"/>
            <a:ext cx="6156176" cy="463550"/>
          </a:xfrm>
        </p:spPr>
        <p:txBody>
          <a:bodyPr/>
          <a:lstStyle/>
          <a:p>
            <a:pPr algn="r">
              <a:defRPr/>
            </a:pPr>
            <a:r>
              <a:rPr lang="it-IT" sz="3600" dirty="0" smtClean="0"/>
              <a:t>Festa della Bandiera Italiana</a:t>
            </a:r>
            <a:endParaRPr lang="it-IT" sz="3600" dirty="0"/>
          </a:p>
        </p:txBody>
      </p:sp>
      <p:sp>
        <p:nvSpPr>
          <p:cNvPr id="5123" name="Segnaposto contenuto 2"/>
          <p:cNvSpPr>
            <a:spLocks noGrp="1"/>
          </p:cNvSpPr>
          <p:nvPr>
            <p:ph idx="1"/>
          </p:nvPr>
        </p:nvSpPr>
        <p:spPr>
          <a:xfrm>
            <a:off x="0" y="2798283"/>
            <a:ext cx="9144000" cy="4031977"/>
          </a:xfrm>
          <a:solidFill>
            <a:schemeClr val="bg2"/>
          </a:solidFill>
        </p:spPr>
        <p:txBody>
          <a:bodyPr/>
          <a:lstStyle/>
          <a:p>
            <a:pPr marL="0" indent="0">
              <a:buFontTx/>
              <a:buNone/>
              <a:defRPr/>
            </a:pPr>
            <a:endParaRPr lang="it-IT" altLang="it-IT" sz="1200" dirty="0" smtClean="0"/>
          </a:p>
          <a:p>
            <a:pPr marL="0" indent="0" algn="ctr">
              <a:buNone/>
              <a:defRPr/>
            </a:pPr>
            <a:r>
              <a:rPr lang="it-IT" altLang="it-IT" sz="2400" b="1" dirty="0" smtClean="0"/>
              <a:t>Il </a:t>
            </a:r>
            <a:r>
              <a:rPr lang="it-IT" altLang="it-IT" sz="2400" b="1" dirty="0">
                <a:solidFill>
                  <a:srgbClr val="FF0000"/>
                </a:solidFill>
              </a:rPr>
              <a:t>7 gennaio </a:t>
            </a:r>
            <a:r>
              <a:rPr lang="it-IT" altLang="it-IT" sz="2400" b="1" dirty="0" smtClean="0">
                <a:solidFill>
                  <a:srgbClr val="FF0000"/>
                </a:solidFill>
              </a:rPr>
              <a:t>1797</a:t>
            </a:r>
            <a:r>
              <a:rPr lang="it-IT" altLang="it-IT" sz="2400" b="1" dirty="0" smtClean="0"/>
              <a:t> a Reggio Emilia la Repubblica Cispadana adotta ufficialmente il tricolore (verde bianco rosso a bande orizzontali) diventeranno verticali dopo pochi mesi . </a:t>
            </a:r>
          </a:p>
          <a:p>
            <a:pPr marL="0" indent="0" algn="ctr">
              <a:buNone/>
              <a:defRPr/>
            </a:pPr>
            <a:endParaRPr lang="it-IT" altLang="it-IT" sz="2400" b="1" dirty="0" smtClean="0"/>
          </a:p>
          <a:p>
            <a:pPr marL="0" indent="0" algn="ctr">
              <a:buNone/>
              <a:defRPr/>
            </a:pPr>
            <a:r>
              <a:rPr lang="it-IT" altLang="it-IT" sz="2400" b="1" dirty="0" smtClean="0">
                <a:solidFill>
                  <a:srgbClr val="FF0000"/>
                </a:solidFill>
              </a:rPr>
              <a:t>Il 7 gennaio di </a:t>
            </a:r>
            <a:r>
              <a:rPr lang="it-IT" altLang="it-IT" sz="2400" b="1" dirty="0">
                <a:solidFill>
                  <a:srgbClr val="FF0000"/>
                </a:solidFill>
              </a:rPr>
              <a:t>ogni anno </a:t>
            </a:r>
            <a:r>
              <a:rPr lang="it-IT" altLang="it-IT" sz="2400" b="1" dirty="0"/>
              <a:t>la bandiera italiana è protagonista della giornata nazionale della bandiera. </a:t>
            </a:r>
            <a:r>
              <a:rPr lang="it-IT" altLang="it-IT" sz="1400" b="1" dirty="0"/>
              <a:t>(Legge nº 671 del 31 </a:t>
            </a:r>
            <a:r>
              <a:rPr lang="it-IT" altLang="it-IT" sz="1400" b="1" dirty="0" err="1"/>
              <a:t>dic</a:t>
            </a:r>
            <a:r>
              <a:rPr lang="it-IT" altLang="it-IT" sz="1400" b="1" dirty="0"/>
              <a:t> 1996</a:t>
            </a:r>
            <a:r>
              <a:rPr lang="it-IT" altLang="it-IT" sz="1400" b="1" dirty="0" smtClean="0"/>
              <a:t>).</a:t>
            </a:r>
          </a:p>
          <a:p>
            <a:pPr marL="0" indent="0" algn="ctr">
              <a:buNone/>
              <a:defRPr/>
            </a:pPr>
            <a:endParaRPr lang="it-IT" altLang="it-IT" sz="1400" b="1" dirty="0"/>
          </a:p>
          <a:p>
            <a:pPr marL="0" indent="0" algn="ctr">
              <a:buNone/>
              <a:defRPr/>
            </a:pPr>
            <a:r>
              <a:rPr lang="it-IT" altLang="it-IT" b="1" dirty="0"/>
              <a:t>Il 7 gennaio </a:t>
            </a:r>
            <a:r>
              <a:rPr lang="it-IT" altLang="it-IT" b="1" dirty="0" smtClean="0"/>
              <a:t>2019 si è celebrato il 222° compleanno della nostra bandiera</a:t>
            </a:r>
            <a:endParaRPr lang="it-IT" altLang="it-IT" sz="1400" b="1" dirty="0"/>
          </a:p>
        </p:txBody>
      </p:sp>
      <p:sp>
        <p:nvSpPr>
          <p:cNvPr id="4" name="Segnaposto numero diapositiva 3"/>
          <p:cNvSpPr>
            <a:spLocks noGrp="1"/>
          </p:cNvSpPr>
          <p:nvPr>
            <p:ph type="sldNum" sz="quarter" idx="12"/>
          </p:nvPr>
        </p:nvSpPr>
        <p:spPr/>
        <p:txBody>
          <a:bodyPr/>
          <a:lstStyle/>
          <a:p>
            <a:pPr>
              <a:defRPr/>
            </a:pPr>
            <a:fld id="{CF168A63-B503-4D00-9C78-2C73564DD722}" type="slidenum">
              <a:rPr lang="it-IT" altLang="it-IT" smtClean="0"/>
              <a:pPr>
                <a:defRPr/>
              </a:pPr>
              <a:t>10</a:t>
            </a:fld>
            <a:endParaRPr lang="it-IT" altLang="it-IT"/>
          </a:p>
        </p:txBody>
      </p:sp>
      <p:pic>
        <p:nvPicPr>
          <p:cNvPr id="2052" name="Picture 4" descr="C:\OSVALDO\Jeraci _ALPINI\Ana Ass Naz Alpini\Foto varie\bandiera-ital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2987824" cy="197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209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sz="quarter"/>
          </p:nvPr>
        </p:nvSpPr>
        <p:spPr/>
        <p:txBody>
          <a:bodyPr/>
          <a:lstStyle/>
          <a:p>
            <a:pPr algn="r"/>
            <a:r>
              <a:rPr lang="it-IT" sz="13800" dirty="0" smtClean="0"/>
              <a:t>ALPINI</a:t>
            </a:r>
            <a:endParaRPr lang="it-IT" sz="13800" dirty="0"/>
          </a:p>
        </p:txBody>
      </p:sp>
      <p:sp>
        <p:nvSpPr>
          <p:cNvPr id="6" name="Sottotitolo 5"/>
          <p:cNvSpPr>
            <a:spLocks noGrp="1"/>
          </p:cNvSpPr>
          <p:nvPr>
            <p:ph type="subTitle" sz="quarter" idx="1"/>
          </p:nvPr>
        </p:nvSpPr>
        <p:spPr/>
        <p:txBody>
          <a:bodyPr/>
          <a:lstStyle/>
          <a:p>
            <a:pPr algn="r"/>
            <a:r>
              <a:rPr lang="it-IT" sz="11500" dirty="0" smtClean="0"/>
              <a:t>OGGI</a:t>
            </a:r>
            <a:endParaRPr lang="it-IT" sz="11500" dirty="0"/>
          </a:p>
        </p:txBody>
      </p:sp>
      <p:sp>
        <p:nvSpPr>
          <p:cNvPr id="4" name="Segnaposto numero diapositiva 3"/>
          <p:cNvSpPr>
            <a:spLocks noGrp="1"/>
          </p:cNvSpPr>
          <p:nvPr>
            <p:ph type="sldNum" sz="quarter" idx="11"/>
          </p:nvPr>
        </p:nvSpPr>
        <p:spPr/>
        <p:txBody>
          <a:bodyPr/>
          <a:lstStyle/>
          <a:p>
            <a:pPr>
              <a:defRPr/>
            </a:pPr>
            <a:fld id="{88EA1D41-67FD-4E3F-9846-97339DA25C25}" type="slidenum">
              <a:rPr lang="it-IT" altLang="it-IT" smtClean="0"/>
              <a:pPr>
                <a:defRPr/>
              </a:pPr>
              <a:t>100</a:t>
            </a:fld>
            <a:endParaRPr lang="it-IT" altLang="it-IT"/>
          </a:p>
        </p:txBody>
      </p:sp>
      <p:pic>
        <p:nvPicPr>
          <p:cNvPr id="7" name="Picture 2" descr="C:\OSVALDO\Jeraci _ALPINI\Ana Ass Naz Alpini\ANA PC\Scuole\Varie foto\Pennetta_Alp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3"/>
            <a:ext cx="2736304" cy="594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1721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101</a:t>
            </a:fld>
            <a:endParaRPr lang="it-IT" altLang="it-IT"/>
          </a:p>
        </p:txBody>
      </p:sp>
      <p:pic>
        <p:nvPicPr>
          <p:cNvPr id="2050" name="Picture 2" descr="C:\OSVALDO\Temp ANA\FB_IMG_15512078875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604" y="23873"/>
            <a:ext cx="6760771" cy="681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878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464096"/>
          </a:xfrm>
        </p:spPr>
        <p:txBody>
          <a:bodyPr/>
          <a:lstStyle/>
          <a:p>
            <a:r>
              <a:rPr lang="it-IT" sz="3200" dirty="0" smtClean="0"/>
              <a:t>E adesso gli alpini oggi, video introduttivo</a:t>
            </a:r>
            <a:endParaRPr lang="it-IT" sz="3200"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102</a:t>
            </a:fld>
            <a:endParaRPr lang="it-IT" altLang="it-IT"/>
          </a:p>
        </p:txBody>
      </p:sp>
      <p:pic>
        <p:nvPicPr>
          <p:cNvPr id="9" name="Video AlpiniOggi 201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80728"/>
            <a:ext cx="9144000" cy="5143159"/>
          </a:xfrm>
        </p:spPr>
      </p:pic>
    </p:spTree>
    <p:extLst>
      <p:ext uri="{BB962C8B-B14F-4D97-AF65-F5344CB8AC3E}">
        <p14:creationId xmlns:p14="http://schemas.microsoft.com/office/powerpoint/2010/main" val="20763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t>Gli alpini oggi</a:t>
            </a:r>
          </a:p>
        </p:txBody>
      </p:sp>
      <p:sp>
        <p:nvSpPr>
          <p:cNvPr id="23555" name="Segnaposto contenuto 2"/>
          <p:cNvSpPr>
            <a:spLocks noGrp="1"/>
          </p:cNvSpPr>
          <p:nvPr>
            <p:ph idx="1"/>
          </p:nvPr>
        </p:nvSpPr>
        <p:spPr>
          <a:xfrm>
            <a:off x="20638" y="1124743"/>
            <a:ext cx="9144000" cy="5616625"/>
          </a:xfrm>
        </p:spPr>
        <p:txBody>
          <a:bodyPr/>
          <a:lstStyle/>
          <a:p>
            <a:pPr marL="0" indent="0" eaLnBrk="1" hangingPunct="1">
              <a:buNone/>
            </a:pPr>
            <a:r>
              <a:rPr lang="it-IT" sz="2800" b="1" dirty="0" smtClean="0"/>
              <a:t>Comando </a:t>
            </a:r>
            <a:r>
              <a:rPr lang="it-IT" sz="2800" b="1" dirty="0"/>
              <a:t>Truppe </a:t>
            </a:r>
            <a:r>
              <a:rPr lang="it-IT" sz="2800" b="1" dirty="0" smtClean="0"/>
              <a:t>Alpine</a:t>
            </a:r>
          </a:p>
          <a:p>
            <a:pPr marL="0" indent="0" eaLnBrk="1" hangingPunct="1">
              <a:buNone/>
            </a:pPr>
            <a:endParaRPr lang="it-IT" sz="2800" b="1" dirty="0" smtClean="0"/>
          </a:p>
          <a:p>
            <a:pPr marL="0" indent="0" eaLnBrk="1" hangingPunct="1">
              <a:buNone/>
            </a:pPr>
            <a:r>
              <a:rPr lang="it-IT" sz="2800" b="1" dirty="0" smtClean="0"/>
              <a:t>Centro </a:t>
            </a:r>
            <a:r>
              <a:rPr lang="it-IT" sz="2800" b="1" dirty="0"/>
              <a:t>addestramento </a:t>
            </a:r>
            <a:r>
              <a:rPr lang="it-IT" sz="2800" b="1" dirty="0" smtClean="0"/>
              <a:t>Alpino</a:t>
            </a:r>
          </a:p>
          <a:p>
            <a:pPr marL="0" indent="0" eaLnBrk="1" hangingPunct="1">
              <a:buNone/>
            </a:pPr>
            <a:endParaRPr lang="it-IT" sz="2800" b="1" dirty="0" smtClean="0"/>
          </a:p>
          <a:p>
            <a:pPr marL="0" indent="0" eaLnBrk="1" hangingPunct="1">
              <a:buNone/>
            </a:pPr>
            <a:r>
              <a:rPr lang="it-IT" sz="2800" b="1" dirty="0" smtClean="0"/>
              <a:t>Comando </a:t>
            </a:r>
            <a:r>
              <a:rPr lang="it-IT" sz="2800" b="1" dirty="0"/>
              <a:t>Divisione </a:t>
            </a:r>
            <a:r>
              <a:rPr lang="it-IT" sz="2800" b="1" dirty="0" smtClean="0"/>
              <a:t>Tridentina</a:t>
            </a:r>
          </a:p>
          <a:p>
            <a:pPr marL="0" indent="0" eaLnBrk="1" hangingPunct="1">
              <a:buNone/>
            </a:pPr>
            <a:endParaRPr lang="it-IT" sz="2800" b="1" dirty="0" smtClean="0"/>
          </a:p>
          <a:p>
            <a:pPr marL="0" indent="0" eaLnBrk="1" hangingPunct="1">
              <a:buNone/>
            </a:pPr>
            <a:r>
              <a:rPr lang="it-IT" sz="2800" b="1" dirty="0" smtClean="0"/>
              <a:t>Brigata </a:t>
            </a:r>
            <a:r>
              <a:rPr lang="it-IT" sz="2800" b="1" dirty="0"/>
              <a:t>Alpina </a:t>
            </a:r>
            <a:r>
              <a:rPr lang="it-IT" sz="2800" b="1" dirty="0" smtClean="0"/>
              <a:t>Taurinense</a:t>
            </a:r>
          </a:p>
          <a:p>
            <a:pPr marL="0" indent="0" eaLnBrk="1" hangingPunct="1">
              <a:buNone/>
            </a:pPr>
            <a:endParaRPr lang="it-IT" sz="2800" b="1" dirty="0" smtClean="0"/>
          </a:p>
          <a:p>
            <a:pPr marL="0" indent="0" eaLnBrk="1" hangingPunct="1">
              <a:buNone/>
            </a:pPr>
            <a:r>
              <a:rPr lang="it-IT" sz="2800" b="1" dirty="0" smtClean="0"/>
              <a:t>Brigata </a:t>
            </a:r>
            <a:r>
              <a:rPr lang="it-IT" sz="2800" b="1" dirty="0"/>
              <a:t>Alpina </a:t>
            </a:r>
            <a:r>
              <a:rPr lang="it-IT" sz="2800" b="1" dirty="0" smtClean="0"/>
              <a:t>Julia </a:t>
            </a:r>
          </a:p>
          <a:p>
            <a:pPr marL="0" indent="0" eaLnBrk="1" hangingPunct="1">
              <a:buNone/>
            </a:pPr>
            <a:endParaRPr lang="it-IT" sz="2800" b="1" dirty="0"/>
          </a:p>
          <a:p>
            <a:pPr marL="0" indent="0" eaLnBrk="1" hangingPunct="1">
              <a:buNone/>
            </a:pPr>
            <a:endParaRPr lang="it-IT" sz="2800" dirty="0"/>
          </a:p>
          <a:p>
            <a:pPr marL="0" indent="0" eaLnBrk="1" hangingPunct="1">
              <a:buNone/>
            </a:pPr>
            <a:endParaRPr lang="it-IT" altLang="it-IT" sz="2800" dirty="0" smtClean="0"/>
          </a:p>
          <a:p>
            <a:pPr eaLnBrk="1" hangingPunct="1"/>
            <a:endParaRPr lang="it-IT" altLang="it-IT" sz="2800" dirty="0" smtClean="0">
              <a:solidFill>
                <a:srgbClr val="FF0000"/>
              </a:solidFill>
            </a:endParaRPr>
          </a:p>
        </p:txBody>
      </p:sp>
      <p:pic>
        <p:nvPicPr>
          <p:cNvPr id="4098" name="Picture 2" descr="Lo stem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04664"/>
            <a:ext cx="161925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o stem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15716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o stem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466" y="3717031"/>
            <a:ext cx="14287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descr="Lo stemma"/>
          <p:cNvPicPr/>
          <p:nvPr/>
        </p:nvPicPr>
        <p:blipFill>
          <a:blip r:embed="rId5">
            <a:extLst>
              <a:ext uri="{28A0092B-C50C-407E-A947-70E740481C1C}">
                <a14:useLocalDpi xmlns:a14="http://schemas.microsoft.com/office/drawing/2010/main" val="0"/>
              </a:ext>
            </a:extLst>
          </a:blip>
          <a:srcRect/>
          <a:stretch>
            <a:fillRect/>
          </a:stretch>
        </p:blipFill>
        <p:spPr bwMode="auto">
          <a:xfrm>
            <a:off x="3608365" y="4941168"/>
            <a:ext cx="1428750" cy="1647825"/>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Gradi </a:t>
            </a:r>
            <a:r>
              <a:rPr lang="it-IT" dirty="0" smtClean="0"/>
              <a:t>militari</a:t>
            </a:r>
            <a:endParaRPr lang="it-IT" dirty="0"/>
          </a:p>
        </p:txBody>
      </p:sp>
      <p:sp>
        <p:nvSpPr>
          <p:cNvPr id="3" name="Segnaposto contenuto 2"/>
          <p:cNvSpPr>
            <a:spLocks noGrp="1"/>
          </p:cNvSpPr>
          <p:nvPr>
            <p:ph idx="1"/>
          </p:nvPr>
        </p:nvSpPr>
        <p:spPr/>
        <p:txBody>
          <a:bodyPr/>
          <a:lstStyle/>
          <a:p>
            <a:pPr marL="0" indent="0" algn="ctr">
              <a:buNone/>
            </a:pPr>
            <a:r>
              <a:rPr lang="it-IT" sz="4400" b="1" dirty="0"/>
              <a:t>I Gradi della gerarchia militare che oggi sono in uso nell'Esercito Italiano, affondano le radici del loro significato almeno negli ultimi sei secoli </a:t>
            </a:r>
            <a:r>
              <a:rPr lang="it-IT" sz="4400" b="1" dirty="0" smtClean="0"/>
              <a:t>(600 anni)</a:t>
            </a:r>
            <a:r>
              <a:rPr lang="it-IT" sz="4400" b="1" dirty="0"/>
              <a:t> </a:t>
            </a:r>
            <a:r>
              <a:rPr lang="it-IT" sz="4400" b="1" dirty="0" smtClean="0"/>
              <a:t>di </a:t>
            </a:r>
            <a:r>
              <a:rPr lang="it-IT" sz="4400" b="1" dirty="0"/>
              <a:t>storia.</a:t>
            </a:r>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104</a:t>
            </a:fld>
            <a:endParaRPr lang="it-IT" altLang="it-IT"/>
          </a:p>
        </p:txBody>
      </p:sp>
    </p:spTree>
    <p:extLst>
      <p:ext uri="{BB962C8B-B14F-4D97-AF65-F5344CB8AC3E}">
        <p14:creationId xmlns:p14="http://schemas.microsoft.com/office/powerpoint/2010/main" val="25010786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105</a:t>
            </a:fld>
            <a:endParaRPr lang="it-IT" altLang="it-IT"/>
          </a:p>
        </p:txBody>
      </p:sp>
      <p:pic>
        <p:nvPicPr>
          <p:cNvPr id="2051" name="Picture 3" descr="C:\OSVALDO\Temp ANA\GRADI ESERCIT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856984" cy="683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173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106</a:t>
            </a:fld>
            <a:endParaRPr lang="it-IT" altLang="it-IT"/>
          </a:p>
        </p:txBody>
      </p:sp>
      <p:pic>
        <p:nvPicPr>
          <p:cNvPr id="3074" name="Picture 2" descr="C:\OSVALDO\Temp ANA\GRADI ESERCI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700"/>
            <a:ext cx="8712968" cy="677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7133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107</a:t>
            </a:fld>
            <a:endParaRPr lang="it-IT" altLang="it-IT"/>
          </a:p>
        </p:txBody>
      </p:sp>
      <p:pic>
        <p:nvPicPr>
          <p:cNvPr id="4098" name="Picture 2" descr="C:\OSVALDO\Temp ANA\GRADI ESERCIT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632"/>
            <a:ext cx="806489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158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t>Gli alpini oggi</a:t>
            </a:r>
          </a:p>
        </p:txBody>
      </p:sp>
      <p:sp>
        <p:nvSpPr>
          <p:cNvPr id="23555" name="Segnaposto contenuto 2"/>
          <p:cNvSpPr>
            <a:spLocks noGrp="1"/>
          </p:cNvSpPr>
          <p:nvPr>
            <p:ph idx="1"/>
          </p:nvPr>
        </p:nvSpPr>
        <p:spPr>
          <a:xfrm>
            <a:off x="20638" y="849313"/>
            <a:ext cx="9144000" cy="5187950"/>
          </a:xfrm>
        </p:spPr>
        <p:txBody>
          <a:bodyPr/>
          <a:lstStyle/>
          <a:p>
            <a:pPr eaLnBrk="1" hangingPunct="1"/>
            <a:r>
              <a:rPr lang="it-IT" altLang="it-IT" sz="2800" dirty="0" smtClean="0"/>
              <a:t>Oggi le truppe alpine, rinnovate nella struttura e nei ruoli da svolgere, sono uno strumento non solo al servizio e per la </a:t>
            </a:r>
            <a:r>
              <a:rPr lang="it-IT" altLang="it-IT" sz="2800" b="1" dirty="0" smtClean="0">
                <a:solidFill>
                  <a:srgbClr val="FF0000"/>
                </a:solidFill>
              </a:rPr>
              <a:t>difesa del nostro paese </a:t>
            </a:r>
            <a:r>
              <a:rPr lang="it-IT" altLang="it-IT" sz="2800" dirty="0" smtClean="0"/>
              <a:t>ma anche “garanti” dell’ordine, della sicurezza e stabilità nel mondo, </a:t>
            </a:r>
            <a:r>
              <a:rPr lang="it-IT" altLang="it-IT" sz="2800" b="1" dirty="0" smtClean="0">
                <a:solidFill>
                  <a:srgbClr val="FF0000"/>
                </a:solidFill>
              </a:rPr>
              <a:t>con le missioni di pace o di mantenimento della pace (</a:t>
            </a:r>
            <a:r>
              <a:rPr lang="it-IT" altLang="it-IT" sz="2800" b="1" dirty="0" err="1" smtClean="0">
                <a:solidFill>
                  <a:srgbClr val="FF0000"/>
                </a:solidFill>
              </a:rPr>
              <a:t>peace-keeping</a:t>
            </a:r>
            <a:r>
              <a:rPr lang="it-IT" altLang="it-IT" sz="2800" b="1" dirty="0" smtClean="0">
                <a:solidFill>
                  <a:srgbClr val="FF0000"/>
                </a:solidFill>
              </a:rPr>
              <a:t>)</a:t>
            </a:r>
            <a:r>
              <a:rPr lang="it-IT" altLang="it-IT" sz="2800" dirty="0" smtClean="0">
                <a:solidFill>
                  <a:srgbClr val="FF0000"/>
                </a:solidFill>
              </a:rPr>
              <a:t>, </a:t>
            </a:r>
          </a:p>
        </p:txBody>
      </p:sp>
      <p:sp>
        <p:nvSpPr>
          <p:cNvPr id="4" name="Segnaposto numero diapositiva 3"/>
          <p:cNvSpPr>
            <a:spLocks noGrp="1"/>
          </p:cNvSpPr>
          <p:nvPr>
            <p:ph type="sldNum" sz="quarter" idx="12"/>
          </p:nvPr>
        </p:nvSpPr>
        <p:spPr/>
        <p:txBody>
          <a:bodyPr/>
          <a:lstStyle/>
          <a:p>
            <a:pPr>
              <a:defRPr/>
            </a:pPr>
            <a:fld id="{47C94F0A-C543-4C63-B4BF-2659C6A267EF}" type="slidenum">
              <a:rPr lang="it-IT" altLang="it-IT"/>
              <a:pPr>
                <a:defRPr/>
              </a:pPr>
              <a:t>108</a:t>
            </a:fld>
            <a:endParaRPr lang="it-IT" altLang="it-IT"/>
          </a:p>
        </p:txBody>
      </p:sp>
      <p:pic>
        <p:nvPicPr>
          <p:cNvPr id="23557" name="Picture 2" descr="MissioneAfric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3443288"/>
            <a:ext cx="3286125"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MissioneLiban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3908425"/>
            <a:ext cx="27336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mes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3213100"/>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descr="Alpini-Copertina-cop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929188"/>
            <a:ext cx="2181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CasellaDiTesto 2"/>
          <p:cNvSpPr txBox="1">
            <a:spLocks noChangeArrowheads="1"/>
          </p:cNvSpPr>
          <p:nvPr/>
        </p:nvSpPr>
        <p:spPr bwMode="auto">
          <a:xfrm>
            <a:off x="6372225" y="3259138"/>
            <a:ext cx="1965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600" b="1"/>
              <a:t>Afghanistan</a:t>
            </a:r>
          </a:p>
        </p:txBody>
      </p:sp>
    </p:spTree>
    <p:extLst>
      <p:ext uri="{BB962C8B-B14F-4D97-AF65-F5344CB8AC3E}">
        <p14:creationId xmlns:p14="http://schemas.microsoft.com/office/powerpoint/2010/main" val="321283906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72" y="188640"/>
            <a:ext cx="9126537" cy="679450"/>
          </a:xfrm>
        </p:spPr>
        <p:txBody>
          <a:bodyPr/>
          <a:lstStyle/>
          <a:p>
            <a:pPr eaLnBrk="1" hangingPunct="1">
              <a:defRPr/>
            </a:pPr>
            <a:r>
              <a:rPr lang="it-IT" sz="3600" dirty="0" smtClean="0"/>
              <a:t>Gli alpini oggi a difesa delle nostre città</a:t>
            </a:r>
          </a:p>
        </p:txBody>
      </p:sp>
      <p:sp>
        <p:nvSpPr>
          <p:cNvPr id="23555" name="Segnaposto contenuto 2"/>
          <p:cNvSpPr>
            <a:spLocks noGrp="1"/>
          </p:cNvSpPr>
          <p:nvPr>
            <p:ph idx="1"/>
          </p:nvPr>
        </p:nvSpPr>
        <p:spPr>
          <a:xfrm>
            <a:off x="20638" y="849313"/>
            <a:ext cx="9144000" cy="3083743"/>
          </a:xfrm>
        </p:spPr>
        <p:txBody>
          <a:bodyPr/>
          <a:lstStyle/>
          <a:p>
            <a:pPr eaLnBrk="1" hangingPunct="1"/>
            <a:r>
              <a:rPr lang="it-IT" sz="2800" dirty="0" smtClean="0"/>
              <a:t>L’Esercito </a:t>
            </a:r>
            <a:r>
              <a:rPr lang="it-IT" sz="2800" dirty="0"/>
              <a:t>Italiano conduce </a:t>
            </a:r>
            <a:r>
              <a:rPr lang="it-IT" sz="2800" b="1" dirty="0">
                <a:solidFill>
                  <a:srgbClr val="FF0000"/>
                </a:solidFill>
              </a:rPr>
              <a:t>l’Operazione “Strade Sicure”, </a:t>
            </a:r>
            <a:r>
              <a:rPr lang="it-IT" sz="2800" dirty="0"/>
              <a:t>su territorio nazionale, </a:t>
            </a:r>
            <a:r>
              <a:rPr lang="it-IT" sz="2800" dirty="0" smtClean="0"/>
              <a:t>al </a:t>
            </a:r>
            <a:r>
              <a:rPr lang="it-IT" sz="2800" dirty="0"/>
              <a:t>4 agosto </a:t>
            </a:r>
            <a:r>
              <a:rPr lang="it-IT" sz="2800" dirty="0" smtClean="0"/>
              <a:t>2008.  </a:t>
            </a:r>
            <a:r>
              <a:rPr lang="it-IT" sz="2800" dirty="0"/>
              <a:t>“Per specifiche ed eccezionali esigenze di prevenzione della criminalità, ove risulti opportuno un accresciuto controllo del territorio, può essere autorizzato un piano di impiego di un contingente di personale militare appartenente alle Forze armate”. </a:t>
            </a:r>
            <a:endParaRPr lang="it-IT" altLang="it-IT" sz="2800" dirty="0" smtClean="0">
              <a:solidFill>
                <a:srgbClr val="FF0000"/>
              </a:solidFill>
            </a:endParaRPr>
          </a:p>
        </p:txBody>
      </p:sp>
      <p:sp>
        <p:nvSpPr>
          <p:cNvPr id="4" name="Segnaposto numero diapositiva 3"/>
          <p:cNvSpPr>
            <a:spLocks noGrp="1"/>
          </p:cNvSpPr>
          <p:nvPr>
            <p:ph type="sldNum" sz="quarter" idx="12"/>
          </p:nvPr>
        </p:nvSpPr>
        <p:spPr/>
        <p:txBody>
          <a:bodyPr/>
          <a:lstStyle/>
          <a:p>
            <a:pPr>
              <a:defRPr/>
            </a:pPr>
            <a:fld id="{47C94F0A-C543-4C63-B4BF-2659C6A267EF}" type="slidenum">
              <a:rPr lang="it-IT" altLang="it-IT"/>
              <a:pPr>
                <a:defRPr/>
              </a:pPr>
              <a:t>109</a:t>
            </a:fld>
            <a:endParaRPr lang="it-IT" altLang="it-IT"/>
          </a:p>
        </p:txBody>
      </p:sp>
      <p:pic>
        <p:nvPicPr>
          <p:cNvPr id="10" name="Immagine 9" descr="Risultati immagini per alpini taurinense strade sicur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6" y="3933056"/>
            <a:ext cx="3636129" cy="1445895"/>
          </a:xfrm>
          <a:prstGeom prst="rect">
            <a:avLst/>
          </a:prstGeom>
          <a:noFill/>
          <a:ln>
            <a:noFill/>
          </a:ln>
        </p:spPr>
      </p:pic>
      <p:pic>
        <p:nvPicPr>
          <p:cNvPr id="11" name="Immagine 10" descr="Risultati immagini per alpini taurinense strade sicure"/>
          <p:cNvPicPr/>
          <p:nvPr/>
        </p:nvPicPr>
        <p:blipFill>
          <a:blip r:embed="rId3">
            <a:extLst>
              <a:ext uri="{28A0092B-C50C-407E-A947-70E740481C1C}">
                <a14:useLocalDpi xmlns:a14="http://schemas.microsoft.com/office/drawing/2010/main" val="0"/>
              </a:ext>
            </a:extLst>
          </a:blip>
          <a:srcRect/>
          <a:stretch>
            <a:fillRect/>
          </a:stretch>
        </p:blipFill>
        <p:spPr bwMode="auto">
          <a:xfrm>
            <a:off x="60326" y="4941168"/>
            <a:ext cx="3492113" cy="1851213"/>
          </a:xfrm>
          <a:prstGeom prst="rect">
            <a:avLst/>
          </a:prstGeom>
          <a:noFill/>
          <a:ln>
            <a:noFill/>
          </a:ln>
        </p:spPr>
      </p:pic>
      <p:pic>
        <p:nvPicPr>
          <p:cNvPr id="12" name="Immagine 11" descr="Risultati immagini per alpini taurinense strade sicure"/>
          <p:cNvPicPr/>
          <p:nvPr/>
        </p:nvPicPr>
        <p:blipFill>
          <a:blip r:embed="rId4">
            <a:extLst>
              <a:ext uri="{28A0092B-C50C-407E-A947-70E740481C1C}">
                <a14:useLocalDpi xmlns:a14="http://schemas.microsoft.com/office/drawing/2010/main" val="0"/>
              </a:ext>
            </a:extLst>
          </a:blip>
          <a:srcRect/>
          <a:stretch>
            <a:fillRect/>
          </a:stretch>
        </p:blipFill>
        <p:spPr bwMode="auto">
          <a:xfrm>
            <a:off x="5920543" y="3859480"/>
            <a:ext cx="3223457" cy="2007294"/>
          </a:xfrm>
          <a:prstGeom prst="rect">
            <a:avLst/>
          </a:prstGeom>
          <a:noFill/>
          <a:ln>
            <a:noFill/>
          </a:ln>
        </p:spPr>
      </p:pic>
      <p:pic>
        <p:nvPicPr>
          <p:cNvPr id="13" name="Immagine 12" descr="Risultati immagini per alpini taurinense strade sicure torin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3892603"/>
            <a:ext cx="2695376" cy="2057222"/>
          </a:xfrm>
          <a:prstGeom prst="rect">
            <a:avLst/>
          </a:prstGeom>
          <a:noFill/>
          <a:ln>
            <a:noFill/>
          </a:ln>
        </p:spPr>
      </p:pic>
      <p:pic>
        <p:nvPicPr>
          <p:cNvPr id="14" name="Immagine 13" descr="Risultati immagini per alpini taurinense strade sicur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5282754"/>
            <a:ext cx="2448271" cy="1575246"/>
          </a:xfrm>
          <a:prstGeom prst="rect">
            <a:avLst/>
          </a:prstGeom>
          <a:noFill/>
          <a:ln>
            <a:noFill/>
          </a:ln>
        </p:spPr>
      </p:pic>
    </p:spTree>
    <p:extLst>
      <p:ext uri="{BB962C8B-B14F-4D97-AF65-F5344CB8AC3E}">
        <p14:creationId xmlns:p14="http://schemas.microsoft.com/office/powerpoint/2010/main" val="2274011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sz="quarter"/>
          </p:nvPr>
        </p:nvSpPr>
        <p:spPr/>
        <p:txBody>
          <a:bodyPr/>
          <a:lstStyle/>
          <a:p>
            <a:pPr>
              <a:defRPr/>
            </a:pPr>
            <a:r>
              <a:rPr lang="it-IT" dirty="0" smtClean="0"/>
              <a:t>CORPO DEGLI ALPINI</a:t>
            </a:r>
            <a:endParaRPr lang="it-IT" dirty="0"/>
          </a:p>
        </p:txBody>
      </p:sp>
      <p:sp>
        <p:nvSpPr>
          <p:cNvPr id="3" name="Sottotitolo 2"/>
          <p:cNvSpPr>
            <a:spLocks noGrp="1"/>
          </p:cNvSpPr>
          <p:nvPr>
            <p:ph type="subTitle" sz="quarter" idx="1"/>
          </p:nvPr>
        </p:nvSpPr>
        <p:spPr/>
        <p:txBody>
          <a:bodyPr/>
          <a:lstStyle/>
          <a:p>
            <a:pPr>
              <a:defRPr/>
            </a:pPr>
            <a:r>
              <a:rPr lang="it-IT" dirty="0" smtClean="0"/>
              <a:t>Breve Storia</a:t>
            </a:r>
          </a:p>
          <a:p>
            <a:pPr>
              <a:defRPr/>
            </a:pPr>
            <a:endParaRPr lang="it-IT" dirty="0"/>
          </a:p>
        </p:txBody>
      </p:sp>
      <p:sp>
        <p:nvSpPr>
          <p:cNvPr id="4" name="Segnaposto numero diapositiva 3"/>
          <p:cNvSpPr>
            <a:spLocks noGrp="1"/>
          </p:cNvSpPr>
          <p:nvPr>
            <p:ph type="sldNum" sz="quarter" idx="11"/>
          </p:nvPr>
        </p:nvSpPr>
        <p:spPr/>
        <p:txBody>
          <a:bodyPr/>
          <a:lstStyle/>
          <a:p>
            <a:pPr>
              <a:defRPr/>
            </a:pPr>
            <a:fld id="{CD4A9D56-2E5D-4A88-B483-3661AB248D11}" type="slidenum">
              <a:rPr lang="it-IT" altLang="it-IT" smtClean="0"/>
              <a:pPr>
                <a:defRPr/>
              </a:pPr>
              <a:t>11</a:t>
            </a:fld>
            <a:endParaRPr lang="it-IT" altLang="it-IT"/>
          </a:p>
        </p:txBody>
      </p:sp>
      <p:pic>
        <p:nvPicPr>
          <p:cNvPr id="5" name="Picture 2" descr="C:\OSVALDO\Jeraci _ALPINI\Ana Ass Naz Alpini\ANA PC\Scuole\Varie foto\Pennetta_Alp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2780928"/>
            <a:ext cx="1727670" cy="3755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08013"/>
          </a:xfrm>
        </p:spPr>
        <p:txBody>
          <a:bodyPr/>
          <a:lstStyle/>
          <a:p>
            <a:pPr eaLnBrk="1" hangingPunct="1">
              <a:defRPr/>
            </a:pPr>
            <a:r>
              <a:rPr lang="it-IT" sz="4000" dirty="0" smtClean="0"/>
              <a:t>Gli alpini oggi sono professionisti</a:t>
            </a:r>
          </a:p>
        </p:txBody>
      </p:sp>
      <p:sp>
        <p:nvSpPr>
          <p:cNvPr id="4" name="Segnaposto numero diapositiva 3"/>
          <p:cNvSpPr>
            <a:spLocks noGrp="1"/>
          </p:cNvSpPr>
          <p:nvPr>
            <p:ph type="sldNum" sz="quarter" idx="12"/>
          </p:nvPr>
        </p:nvSpPr>
        <p:spPr/>
        <p:txBody>
          <a:bodyPr/>
          <a:lstStyle/>
          <a:p>
            <a:pPr>
              <a:defRPr/>
            </a:pPr>
            <a:fld id="{6BDFCAE3-0843-4137-98FD-24C178998FA9}" type="slidenum">
              <a:rPr lang="it-IT" altLang="it-IT"/>
              <a:pPr>
                <a:defRPr/>
              </a:pPr>
              <a:t>110</a:t>
            </a:fld>
            <a:endParaRPr lang="it-IT" altLang="it-IT"/>
          </a:p>
        </p:txBody>
      </p:sp>
      <p:pic>
        <p:nvPicPr>
          <p:cNvPr id="2458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08050"/>
            <a:ext cx="2905125" cy="1944688"/>
          </a:xfrm>
          <a:noFill/>
        </p:spPr>
      </p:pic>
      <p:pic>
        <p:nvPicPr>
          <p:cNvPr id="245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697038"/>
            <a:ext cx="24479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1012825"/>
            <a:ext cx="35210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997200"/>
            <a:ext cx="3579812"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725" y="4700588"/>
            <a:ext cx="3230563"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2850" y="3894138"/>
            <a:ext cx="372427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5888"/>
            <a:ext cx="9144000" cy="936625"/>
          </a:xfrm>
        </p:spPr>
        <p:txBody>
          <a:bodyPr/>
          <a:lstStyle/>
          <a:p>
            <a:pPr eaLnBrk="1" hangingPunct="1">
              <a:defRPr/>
            </a:pPr>
            <a:r>
              <a:rPr lang="it-IT" sz="3600" dirty="0" smtClean="0"/>
              <a:t>Il GRANDE libro degli alpini oggi finisce ….. con ………..</a:t>
            </a:r>
          </a:p>
        </p:txBody>
      </p:sp>
      <p:sp>
        <p:nvSpPr>
          <p:cNvPr id="4" name="Segnaposto numero diapositiva 3"/>
          <p:cNvSpPr>
            <a:spLocks noGrp="1"/>
          </p:cNvSpPr>
          <p:nvPr>
            <p:ph type="sldNum" sz="quarter" idx="12"/>
          </p:nvPr>
        </p:nvSpPr>
        <p:spPr/>
        <p:txBody>
          <a:bodyPr/>
          <a:lstStyle/>
          <a:p>
            <a:pPr>
              <a:defRPr/>
            </a:pPr>
            <a:fld id="{638973D8-967D-498A-A189-802C7BE2E0DA}" type="slidenum">
              <a:rPr lang="it-IT" altLang="it-IT"/>
              <a:pPr>
                <a:defRPr/>
              </a:pPr>
              <a:t>111</a:t>
            </a:fld>
            <a:endParaRPr lang="it-IT" altLang="it-IT"/>
          </a:p>
        </p:txBody>
      </p:sp>
      <p:pic>
        <p:nvPicPr>
          <p:cNvPr id="123908" name="Picture 5" descr="C:\OSVALDO\Jeraci_Personale\Ana Ass Naz Alpini\ANA PC\Scuole\Varie foto\DSC_0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9476C3FE-6EA1-4504-8A43-65A978C413D4}" type="slidenum">
              <a:rPr lang="it-IT" altLang="it-IT"/>
              <a:pPr>
                <a:defRPr/>
              </a:pPr>
              <a:t>112</a:t>
            </a:fld>
            <a:endParaRPr lang="it-IT" altLang="it-IT"/>
          </a:p>
        </p:txBody>
      </p:sp>
      <p:pic>
        <p:nvPicPr>
          <p:cNvPr id="124931" name="Segnaposto contenuto 4" descr="C:\OSVALDO\Jeraci_Personale\Ana Ass Naz Alpini\ANA PC\Scuole\Varie foto\MonumentoAlpino3 Torri del Benaco (V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836613"/>
            <a:ext cx="4248150" cy="6021387"/>
          </a:xfrm>
        </p:spPr>
      </p:pic>
      <p:sp>
        <p:nvSpPr>
          <p:cNvPr id="124932" name="CasellaDiTesto 5"/>
          <p:cNvSpPr txBox="1">
            <a:spLocks noChangeArrowheads="1"/>
          </p:cNvSpPr>
          <p:nvPr/>
        </p:nvSpPr>
        <p:spPr bwMode="auto">
          <a:xfrm>
            <a:off x="4572000" y="836613"/>
            <a:ext cx="42481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4800" b="1">
                <a:solidFill>
                  <a:srgbClr val="FF0000"/>
                </a:solidFill>
              </a:rPr>
              <a:t>CONOSCERE IL PASSATO PER COSTRUIRE IL FUTURO. </a:t>
            </a:r>
          </a:p>
        </p:txBody>
      </p:sp>
      <p:sp>
        <p:nvSpPr>
          <p:cNvPr id="124933" name="CasellaDiTesto 2"/>
          <p:cNvSpPr txBox="1">
            <a:spLocks noChangeArrowheads="1"/>
          </p:cNvSpPr>
          <p:nvPr/>
        </p:nvSpPr>
        <p:spPr bwMode="auto">
          <a:xfrm>
            <a:off x="3419475" y="4868863"/>
            <a:ext cx="5616575" cy="1570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b="1">
                <a:solidFill>
                  <a:srgbClr val="FF0000"/>
                </a:solidFill>
              </a:rPr>
              <a:t>ONORARE I CADUTI </a:t>
            </a:r>
          </a:p>
          <a:p>
            <a:pPr algn="ctr" eaLnBrk="1" hangingPunct="1">
              <a:spcBef>
                <a:spcPct val="0"/>
              </a:spcBef>
              <a:buClrTx/>
              <a:buFontTx/>
              <a:buNone/>
            </a:pPr>
            <a:r>
              <a:rPr lang="it-IT" altLang="it-IT" b="1">
                <a:solidFill>
                  <a:srgbClr val="FF0000"/>
                </a:solidFill>
              </a:rPr>
              <a:t>(di  guerre e calamità) AIUTANDO I VIVI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sz="4000" dirty="0" smtClean="0"/>
              <a:t>Alpini! Chi sono secondo voi ??? Perché ci chiamiamo alpini ???</a:t>
            </a:r>
          </a:p>
        </p:txBody>
      </p:sp>
      <p:pic>
        <p:nvPicPr>
          <p:cNvPr id="9219"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06725" y="1600200"/>
            <a:ext cx="3652838" cy="5248275"/>
          </a:xfrm>
        </p:spPr>
      </p:pic>
      <p:sp>
        <p:nvSpPr>
          <p:cNvPr id="4" name="Segnaposto numero diapositiva 3"/>
          <p:cNvSpPr>
            <a:spLocks noGrp="1"/>
          </p:cNvSpPr>
          <p:nvPr>
            <p:ph type="sldNum" sz="quarter" idx="12"/>
          </p:nvPr>
        </p:nvSpPr>
        <p:spPr/>
        <p:txBody>
          <a:bodyPr/>
          <a:lstStyle/>
          <a:p>
            <a:pPr>
              <a:defRPr/>
            </a:pPr>
            <a:fld id="{C41FEC6B-5C9C-4DB6-A6D0-12910B733CAD}" type="slidenum">
              <a:rPr lang="it-IT" altLang="it-IT"/>
              <a:pPr>
                <a:defRPr/>
              </a:pPr>
              <a:t>12</a:t>
            </a:fld>
            <a:endParaRPr lang="it-IT" altLang="it-IT"/>
          </a:p>
        </p:txBody>
      </p:sp>
      <p:sp>
        <p:nvSpPr>
          <p:cNvPr id="9221" name="CasellaDiTesto 5"/>
          <p:cNvSpPr txBox="1">
            <a:spLocks noChangeArrowheads="1"/>
          </p:cNvSpPr>
          <p:nvPr/>
        </p:nvSpPr>
        <p:spPr bwMode="auto">
          <a:xfrm>
            <a:off x="468313" y="5013325"/>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800"/>
              <a:t>Topolino n. 1485 del 13/05/1984</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823913"/>
          </a:xfrm>
        </p:spPr>
        <p:txBody>
          <a:bodyPr/>
          <a:lstStyle/>
          <a:p>
            <a:pPr eaLnBrk="1" hangingPunct="1">
              <a:defRPr/>
            </a:pPr>
            <a:r>
              <a:rPr lang="it-IT" dirty="0" smtClean="0"/>
              <a:t>Breve storia degli Alpini</a:t>
            </a:r>
          </a:p>
        </p:txBody>
      </p:sp>
      <p:sp>
        <p:nvSpPr>
          <p:cNvPr id="4" name="Segnaposto numero diapositiva 3"/>
          <p:cNvSpPr>
            <a:spLocks noGrp="1"/>
          </p:cNvSpPr>
          <p:nvPr>
            <p:ph type="sldNum" sz="quarter" idx="12"/>
          </p:nvPr>
        </p:nvSpPr>
        <p:spPr/>
        <p:txBody>
          <a:bodyPr/>
          <a:lstStyle/>
          <a:p>
            <a:pPr>
              <a:defRPr/>
            </a:pPr>
            <a:fld id="{47EF2DFC-C283-401E-A610-ADB35BB26E02}" type="slidenum">
              <a:rPr lang="it-IT" altLang="it-IT"/>
              <a:pPr>
                <a:defRPr/>
              </a:pPr>
              <a:t>13</a:t>
            </a:fld>
            <a:endParaRPr lang="it-IT" altLang="it-IT"/>
          </a:p>
        </p:txBody>
      </p:sp>
      <p:pic>
        <p:nvPicPr>
          <p:cNvPr id="10244" name="Segnaposto contenuto 4" descr="Risultati immagini per cartina italia 186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1135063"/>
            <a:ext cx="3975100" cy="5722937"/>
          </a:xfrm>
        </p:spPr>
      </p:pic>
      <p:sp>
        <p:nvSpPr>
          <p:cNvPr id="10245" name="CasellaDiTesto 5"/>
          <p:cNvSpPr txBox="1">
            <a:spLocks noChangeArrowheads="1"/>
          </p:cNvSpPr>
          <p:nvPr/>
        </p:nvSpPr>
        <p:spPr bwMode="auto">
          <a:xfrm>
            <a:off x="3995738" y="981075"/>
            <a:ext cx="51609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400" dirty="0"/>
              <a:t>Le </a:t>
            </a:r>
            <a:r>
              <a:rPr lang="it-IT" altLang="it-IT" sz="2400" b="1" dirty="0">
                <a:solidFill>
                  <a:srgbClr val="FF0000"/>
                </a:solidFill>
              </a:rPr>
              <a:t>Truppe Alpine</a:t>
            </a:r>
            <a:r>
              <a:rPr lang="it-IT" altLang="it-IT" sz="2400" dirty="0">
                <a:solidFill>
                  <a:srgbClr val="FF0000"/>
                </a:solidFill>
              </a:rPr>
              <a:t> </a:t>
            </a:r>
            <a:r>
              <a:rPr lang="it-IT" altLang="it-IT" sz="2400" dirty="0"/>
              <a:t>hanno avuto origine nel </a:t>
            </a:r>
            <a:r>
              <a:rPr lang="it-IT" altLang="it-IT" sz="2400" b="1" dirty="0">
                <a:solidFill>
                  <a:srgbClr val="FF0000"/>
                </a:solidFill>
              </a:rPr>
              <a:t>1872</a:t>
            </a:r>
            <a:r>
              <a:rPr lang="it-IT" altLang="it-IT" sz="2400" dirty="0"/>
              <a:t> (</a:t>
            </a:r>
            <a:r>
              <a:rPr lang="it-IT" altLang="it-IT" sz="2400" dirty="0" smtClean="0"/>
              <a:t>147 </a:t>
            </a:r>
            <a:r>
              <a:rPr lang="it-IT" altLang="it-IT" sz="2400" dirty="0"/>
              <a:t>anni fa), quando il giovane Regno d’Italia (1861) dovette affrontare il problema della difesa dei nuovi confini terrestri, che nel 1866 coincidevano quasi interamente con l’arco alpino.</a:t>
            </a:r>
          </a:p>
        </p:txBody>
      </p:sp>
      <p:sp>
        <p:nvSpPr>
          <p:cNvPr id="10246" name="CasellaDiTesto 7"/>
          <p:cNvSpPr txBox="1">
            <a:spLocks noChangeArrowheads="1"/>
          </p:cNvSpPr>
          <p:nvPr/>
        </p:nvSpPr>
        <p:spPr bwMode="auto">
          <a:xfrm>
            <a:off x="4140200" y="3657600"/>
            <a:ext cx="482428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000" b="1" dirty="0">
                <a:solidFill>
                  <a:srgbClr val="FF0000"/>
                </a:solidFill>
              </a:rPr>
              <a:t>L’idea di affidare la difesa della frontiera alpina ai valligiani / montanari del posto anziché ricorrere a truppe di pianura, a quei tempi era assolutamente originale, quasi rivoluzionaria.</a:t>
            </a:r>
          </a:p>
          <a:p>
            <a:pPr algn="ctr" eaLnBrk="1" hangingPunct="1">
              <a:spcBef>
                <a:spcPct val="0"/>
              </a:spcBef>
              <a:buClrTx/>
              <a:buFontTx/>
              <a:buNone/>
            </a:pPr>
            <a:r>
              <a:rPr lang="it-IT" altLang="it-IT" sz="2000" b="1" dirty="0"/>
              <a:t> </a:t>
            </a:r>
          </a:p>
          <a:p>
            <a:pPr algn="ctr" eaLnBrk="1" hangingPunct="1">
              <a:spcBef>
                <a:spcPct val="0"/>
              </a:spcBef>
              <a:buClrTx/>
              <a:buFontTx/>
              <a:buNone/>
            </a:pPr>
            <a:r>
              <a:rPr lang="it-IT" altLang="it-IT" sz="2000" b="1" dirty="0"/>
              <a:t>Gli esperti militari del tempo erano convinti che una reale difesa sulle Alpi non fosse possibile………. ma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08013"/>
          </a:xfrm>
        </p:spPr>
        <p:txBody>
          <a:bodyPr/>
          <a:lstStyle/>
          <a:p>
            <a:pPr eaLnBrk="1" hangingPunct="1">
              <a:defRPr/>
            </a:pPr>
            <a:r>
              <a:rPr lang="it-IT" dirty="0" smtClean="0"/>
              <a:t>Il papà degli Alpini</a:t>
            </a:r>
          </a:p>
        </p:txBody>
      </p:sp>
      <p:sp>
        <p:nvSpPr>
          <p:cNvPr id="4" name="Segnaposto numero diapositiva 3"/>
          <p:cNvSpPr>
            <a:spLocks noGrp="1"/>
          </p:cNvSpPr>
          <p:nvPr>
            <p:ph type="sldNum" sz="quarter" idx="12"/>
          </p:nvPr>
        </p:nvSpPr>
        <p:spPr/>
        <p:txBody>
          <a:bodyPr/>
          <a:lstStyle/>
          <a:p>
            <a:pPr>
              <a:defRPr/>
            </a:pPr>
            <a:fld id="{0A7E5D85-1E38-49B9-A038-22C2D944E55B}" type="slidenum">
              <a:rPr lang="it-IT" altLang="it-IT"/>
              <a:pPr>
                <a:defRPr/>
              </a:pPr>
              <a:t>14</a:t>
            </a:fld>
            <a:endParaRPr lang="it-IT" altLang="it-IT"/>
          </a:p>
        </p:txBody>
      </p:sp>
      <p:pic>
        <p:nvPicPr>
          <p:cNvPr id="11268" name="Segnaposto contenuto 4" descr="Giuseppe Domenico Perrucchetti"/>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07504" y="188640"/>
            <a:ext cx="1979712" cy="2303585"/>
          </a:xfrm>
        </p:spPr>
      </p:pic>
      <p:sp>
        <p:nvSpPr>
          <p:cNvPr id="11269" name="CasellaDiTesto 5"/>
          <p:cNvSpPr txBox="1">
            <a:spLocks noChangeArrowheads="1"/>
          </p:cNvSpPr>
          <p:nvPr/>
        </p:nvSpPr>
        <p:spPr bwMode="auto">
          <a:xfrm>
            <a:off x="107504" y="1196975"/>
            <a:ext cx="892854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r" eaLnBrk="1" hangingPunct="1">
              <a:spcBef>
                <a:spcPct val="0"/>
              </a:spcBef>
              <a:buClrTx/>
              <a:buFontTx/>
              <a:buNone/>
            </a:pPr>
            <a:r>
              <a:rPr lang="it-IT" altLang="it-IT" sz="2400" dirty="0"/>
              <a:t>L’ideatore del Corpo degli Alpini fu il </a:t>
            </a:r>
          </a:p>
          <a:p>
            <a:pPr algn="r" eaLnBrk="1" hangingPunct="1">
              <a:spcBef>
                <a:spcPct val="0"/>
              </a:spcBef>
              <a:buClrTx/>
              <a:buFontTx/>
              <a:buNone/>
            </a:pPr>
            <a:r>
              <a:rPr lang="it-IT" altLang="it-IT" sz="2800" b="1" dirty="0">
                <a:solidFill>
                  <a:srgbClr val="FF0000"/>
                </a:solidFill>
              </a:rPr>
              <a:t>Cap. Giuseppe Domenico Perrucchetti</a:t>
            </a:r>
            <a:r>
              <a:rPr lang="it-IT" altLang="it-IT" sz="2800" dirty="0"/>
              <a:t> </a:t>
            </a:r>
          </a:p>
          <a:p>
            <a:pPr algn="r" eaLnBrk="1" hangingPunct="1">
              <a:spcBef>
                <a:spcPct val="0"/>
              </a:spcBef>
              <a:buClrTx/>
              <a:buFontTx/>
              <a:buNone/>
            </a:pPr>
            <a:r>
              <a:rPr lang="it-IT" altLang="it-IT" sz="2400" dirty="0"/>
              <a:t>nato a Cassano d’Adda (MI) il 13 luglio 1839.</a:t>
            </a:r>
          </a:p>
          <a:p>
            <a:pPr algn="r" eaLnBrk="1" hangingPunct="1">
              <a:spcBef>
                <a:spcPct val="0"/>
              </a:spcBef>
              <a:buClrTx/>
              <a:buFontTx/>
              <a:buNone/>
            </a:pPr>
            <a:r>
              <a:rPr lang="it-IT" altLang="it-IT" sz="2400" b="1" dirty="0">
                <a:solidFill>
                  <a:srgbClr val="FF0000"/>
                </a:solidFill>
              </a:rPr>
              <a:t>A 20 anni scappò dalla Lombardia, </a:t>
            </a:r>
            <a:r>
              <a:rPr lang="it-IT" altLang="it-IT" sz="2400" b="1" dirty="0" smtClean="0">
                <a:solidFill>
                  <a:srgbClr val="FF0000"/>
                </a:solidFill>
              </a:rPr>
              <a:t>sotto </a:t>
            </a:r>
            <a:r>
              <a:rPr lang="it-IT" altLang="it-IT" sz="2400" b="1" dirty="0">
                <a:solidFill>
                  <a:srgbClr val="FF0000"/>
                </a:solidFill>
              </a:rPr>
              <a:t>la dominazione austriaca, per arruolarsi </a:t>
            </a:r>
            <a:r>
              <a:rPr lang="it-IT" altLang="it-IT" sz="2400" b="1" dirty="0" smtClean="0">
                <a:solidFill>
                  <a:srgbClr val="FF0000"/>
                </a:solidFill>
              </a:rPr>
              <a:t>nell’esercito Piemontese. </a:t>
            </a:r>
            <a:endParaRPr lang="it-IT" altLang="it-IT" sz="2400" b="1" dirty="0">
              <a:solidFill>
                <a:srgbClr val="FF0000"/>
              </a:solidFill>
            </a:endParaRPr>
          </a:p>
          <a:p>
            <a:pPr algn="r" eaLnBrk="1" hangingPunct="1">
              <a:spcBef>
                <a:spcPct val="0"/>
              </a:spcBef>
              <a:buClrTx/>
              <a:buFontTx/>
              <a:buNone/>
            </a:pPr>
            <a:r>
              <a:rPr lang="it-IT" altLang="it-IT" sz="2400" b="1" dirty="0"/>
              <a:t>Studioso di storia, conosceva molto bene il nostro confine con le montagne alpine </a:t>
            </a:r>
          </a:p>
          <a:p>
            <a:pPr algn="r" eaLnBrk="1" hangingPunct="1">
              <a:spcBef>
                <a:spcPct val="0"/>
              </a:spcBef>
              <a:buClrTx/>
              <a:buFontTx/>
              <a:buNone/>
            </a:pPr>
            <a:r>
              <a:rPr lang="it-IT" altLang="it-IT" sz="2400" dirty="0"/>
              <a:t>e conosceva molto bene le gesta </a:t>
            </a:r>
            <a:r>
              <a:rPr lang="it-IT" altLang="it-IT" sz="2400" b="1" dirty="0">
                <a:solidFill>
                  <a:srgbClr val="FF0000"/>
                </a:solidFill>
              </a:rPr>
              <a:t>delle milizie montanare romane che, fin dai tempi dell’Imperatore Augusto (I,II, e III </a:t>
            </a:r>
            <a:r>
              <a:rPr lang="it-IT" altLang="it-IT" sz="2400" b="1" dirty="0" err="1">
                <a:solidFill>
                  <a:srgbClr val="FF0000"/>
                </a:solidFill>
              </a:rPr>
              <a:t>Legio</a:t>
            </a:r>
            <a:r>
              <a:rPr lang="it-IT" altLang="it-IT" sz="2400" b="1" dirty="0">
                <a:solidFill>
                  <a:srgbClr val="FF0000"/>
                </a:solidFill>
              </a:rPr>
              <a:t> Alpina Julia</a:t>
            </a:r>
            <a:r>
              <a:rPr lang="it-IT" altLang="it-IT" sz="2400" dirty="0"/>
              <a:t>), si erano formate sulle Alpi e le avevano difese dalle invasioni barbariche. </a:t>
            </a:r>
          </a:p>
          <a:p>
            <a:pPr algn="r" eaLnBrk="1" hangingPunct="1">
              <a:spcBef>
                <a:spcPct val="0"/>
              </a:spcBef>
              <a:buClrTx/>
              <a:buFontTx/>
              <a:buNone/>
            </a:pPr>
            <a:r>
              <a:rPr lang="it-IT" altLang="it-IT" sz="2400" dirty="0"/>
              <a:t>Conosceva il perfetto organismo delle milizie paesane dei </a:t>
            </a:r>
            <a:r>
              <a:rPr lang="it-IT" altLang="it-IT" sz="2400" b="1" dirty="0">
                <a:solidFill>
                  <a:srgbClr val="FF0000"/>
                </a:solidFill>
              </a:rPr>
              <a:t>“Cacciatori delle Alpi” e dei “Volontari Cadorini” che, nel 1848 </a:t>
            </a:r>
            <a:r>
              <a:rPr lang="it-IT" altLang="it-IT" sz="2400" dirty="0"/>
              <a:t>per difendere la loro terra dall’invasione austriaca, si trasformarono in audaci e tenaci combattenti.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b="1" dirty="0" smtClean="0">
                <a:effectLst/>
              </a:rPr>
              <a:t>Così nacquero gli “Alpini”</a:t>
            </a:r>
            <a:endParaRPr lang="it-IT" dirty="0" smtClean="0"/>
          </a:p>
        </p:txBody>
      </p:sp>
      <p:sp>
        <p:nvSpPr>
          <p:cNvPr id="4" name="Segnaposto numero diapositiva 3"/>
          <p:cNvSpPr>
            <a:spLocks noGrp="1"/>
          </p:cNvSpPr>
          <p:nvPr>
            <p:ph type="sldNum" sz="quarter" idx="12"/>
          </p:nvPr>
        </p:nvSpPr>
        <p:spPr/>
        <p:txBody>
          <a:bodyPr/>
          <a:lstStyle/>
          <a:p>
            <a:pPr>
              <a:defRPr/>
            </a:pPr>
            <a:fld id="{FB5165BE-8945-43A4-9BFC-39D558142925}" type="slidenum">
              <a:rPr lang="it-IT" altLang="it-IT"/>
              <a:pPr>
                <a:defRPr/>
              </a:pPr>
              <a:t>15</a:t>
            </a:fld>
            <a:endParaRPr lang="it-IT" altLang="it-IT"/>
          </a:p>
        </p:txBody>
      </p:sp>
      <p:sp>
        <p:nvSpPr>
          <p:cNvPr id="3" name="Segnaposto contenuto 2"/>
          <p:cNvSpPr>
            <a:spLocks noGrp="1"/>
          </p:cNvSpPr>
          <p:nvPr>
            <p:ph idx="1"/>
          </p:nvPr>
        </p:nvSpPr>
        <p:spPr/>
        <p:txBody>
          <a:bodyPr/>
          <a:lstStyle/>
          <a:p>
            <a:pPr marL="0" indent="0" algn="ctr">
              <a:buNone/>
            </a:pPr>
            <a:r>
              <a:rPr lang="it-IT" sz="3600" b="1" dirty="0"/>
              <a:t>Costituiti il </a:t>
            </a:r>
            <a:r>
              <a:rPr lang="it-IT" sz="3600" b="1" dirty="0">
                <a:solidFill>
                  <a:srgbClr val="FF0000"/>
                </a:solidFill>
              </a:rPr>
              <a:t>15 ottobre 1872</a:t>
            </a:r>
            <a:r>
              <a:rPr lang="it-IT" sz="3600" b="1" dirty="0"/>
              <a:t>, gli Alpini propriamente detti sono il </a:t>
            </a:r>
            <a:r>
              <a:rPr lang="it-IT" sz="3600" b="1" dirty="0">
                <a:solidFill>
                  <a:srgbClr val="FF0000"/>
                </a:solidFill>
              </a:rPr>
              <a:t>più antico Corpo di Fanteria da montagna attivo nel mondo</a:t>
            </a:r>
            <a:r>
              <a:rPr lang="it-IT" sz="3600" b="1" dirty="0"/>
              <a:t>, originariamente creato per proteggere i confini montani settentrionali dell'Italia con Francia, Impero austro-ungarico e Svizzera.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b="1" dirty="0" smtClean="0">
                <a:effectLst/>
              </a:rPr>
              <a:t>Così nacquero gli “Alpini”</a:t>
            </a:r>
            <a:endParaRPr lang="it-IT" dirty="0" smtClean="0"/>
          </a:p>
        </p:txBody>
      </p:sp>
      <p:sp>
        <p:nvSpPr>
          <p:cNvPr id="4" name="Segnaposto numero diapositiva 3"/>
          <p:cNvSpPr>
            <a:spLocks noGrp="1"/>
          </p:cNvSpPr>
          <p:nvPr>
            <p:ph type="sldNum" sz="quarter" idx="12"/>
          </p:nvPr>
        </p:nvSpPr>
        <p:spPr/>
        <p:txBody>
          <a:bodyPr/>
          <a:lstStyle/>
          <a:p>
            <a:pPr>
              <a:defRPr/>
            </a:pPr>
            <a:fld id="{FB5165BE-8945-43A4-9BFC-39D558142925}" type="slidenum">
              <a:rPr lang="it-IT" altLang="it-IT"/>
              <a:pPr>
                <a:defRPr/>
              </a:pPr>
              <a:t>16</a:t>
            </a:fld>
            <a:endParaRPr lang="it-IT" altLang="it-IT"/>
          </a:p>
        </p:txBody>
      </p:sp>
      <p:pic>
        <p:nvPicPr>
          <p:cNvPr id="1229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908050"/>
            <a:ext cx="7705725" cy="5780088"/>
          </a:xfrm>
          <a:noFill/>
        </p:spPr>
      </p:pic>
      <p:sp>
        <p:nvSpPr>
          <p:cNvPr id="3" name="CasellaDiTesto 2"/>
          <p:cNvSpPr txBox="1"/>
          <p:nvPr/>
        </p:nvSpPr>
        <p:spPr>
          <a:xfrm>
            <a:off x="971600" y="1124744"/>
            <a:ext cx="3384376" cy="369332"/>
          </a:xfrm>
          <a:prstGeom prst="rect">
            <a:avLst/>
          </a:prstGeom>
          <a:noFill/>
        </p:spPr>
        <p:txBody>
          <a:bodyPr wrap="square" rtlCol="0">
            <a:spAutoFit/>
          </a:bodyPr>
          <a:lstStyle/>
          <a:p>
            <a:r>
              <a:rPr lang="it-IT" b="1" dirty="0" smtClean="0">
                <a:solidFill>
                  <a:srgbClr val="FF0000"/>
                </a:solidFill>
              </a:rPr>
              <a:t>Nel 2019 147* anniversario</a:t>
            </a:r>
            <a:endParaRPr lang="it-IT" b="1" dirty="0">
              <a:solidFill>
                <a:srgbClr val="FF0000"/>
              </a:solidFill>
            </a:endParaRPr>
          </a:p>
        </p:txBody>
      </p:sp>
    </p:spTree>
    <p:extLst>
      <p:ext uri="{BB962C8B-B14F-4D97-AF65-F5344CB8AC3E}">
        <p14:creationId xmlns:p14="http://schemas.microsoft.com/office/powerpoint/2010/main" val="3866736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5004048" y="228600"/>
            <a:ext cx="3682752" cy="6296744"/>
          </a:xfrm>
        </p:spPr>
        <p:txBody>
          <a:bodyPr/>
          <a:lstStyle/>
          <a:p>
            <a:r>
              <a:rPr lang="it-IT" dirty="0"/>
              <a:t>Alpini al Moncenisio </a:t>
            </a:r>
            <a:r>
              <a:rPr lang="it-IT" dirty="0" smtClean="0"/>
              <a:t>nel 1901 </a:t>
            </a:r>
            <a:br>
              <a:rPr lang="it-IT" dirty="0" smtClean="0"/>
            </a:br>
            <a:r>
              <a:rPr lang="it-IT" sz="2800" dirty="0" smtClean="0"/>
              <a:t>(da giornale </a:t>
            </a:r>
            <a:r>
              <a:rPr lang="it-IT" sz="2800" dirty="0"/>
              <a:t>Domenica del Corriere)</a:t>
            </a:r>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17</a:t>
            </a:fld>
            <a:endParaRPr lang="it-IT" altLang="it-IT"/>
          </a:p>
        </p:txBody>
      </p:sp>
      <p:pic>
        <p:nvPicPr>
          <p:cNvPr id="3074" name="Picture 2" descr="C:\OSVALDO\Jeraci _ALPINI\Ana Ass Naz Alpini\Foto varie\Alpini al Moncenisio 1901 (da Domenica del Corri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2" y="171128"/>
            <a:ext cx="4844953" cy="648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33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sz="4000" b="1" dirty="0" smtClean="0">
                <a:effectLst/>
              </a:rPr>
              <a:t>Perché gli Alpini hanno una penna sul cappello?</a:t>
            </a:r>
            <a:endParaRPr lang="it-IT" sz="4000" dirty="0" smtClean="0"/>
          </a:p>
        </p:txBody>
      </p:sp>
      <p:sp>
        <p:nvSpPr>
          <p:cNvPr id="4" name="Segnaposto numero diapositiva 3"/>
          <p:cNvSpPr>
            <a:spLocks noGrp="1"/>
          </p:cNvSpPr>
          <p:nvPr>
            <p:ph type="sldNum" sz="quarter" idx="12"/>
          </p:nvPr>
        </p:nvSpPr>
        <p:spPr/>
        <p:txBody>
          <a:bodyPr/>
          <a:lstStyle/>
          <a:p>
            <a:pPr>
              <a:defRPr/>
            </a:pPr>
            <a:fld id="{C8BA34D3-B39E-4345-9CC1-7DA4674BCCDE}" type="slidenum">
              <a:rPr lang="it-IT" altLang="it-IT"/>
              <a:pPr>
                <a:defRPr/>
              </a:pPr>
              <a:t>18</a:t>
            </a:fld>
            <a:endParaRPr lang="it-IT" altLang="it-IT"/>
          </a:p>
        </p:txBody>
      </p:sp>
      <p:pic>
        <p:nvPicPr>
          <p:cNvPr id="133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700213"/>
            <a:ext cx="3417888" cy="2808287"/>
          </a:xfrm>
          <a:noFill/>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313" y="2276475"/>
            <a:ext cx="3743325"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CasellaDiTesto 2"/>
          <p:cNvSpPr txBox="1">
            <a:spLocks noChangeArrowheads="1"/>
          </p:cNvSpPr>
          <p:nvPr/>
        </p:nvSpPr>
        <p:spPr bwMode="auto">
          <a:xfrm>
            <a:off x="468313" y="4724400"/>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1800" b="1"/>
              <a:t>1° Cappello Alpino 1872</a:t>
            </a:r>
          </a:p>
        </p:txBody>
      </p:sp>
      <p:sp>
        <p:nvSpPr>
          <p:cNvPr id="13319" name="CasellaDiTesto 6"/>
          <p:cNvSpPr txBox="1">
            <a:spLocks noChangeArrowheads="1"/>
          </p:cNvSpPr>
          <p:nvPr/>
        </p:nvSpPr>
        <p:spPr bwMode="auto">
          <a:xfrm>
            <a:off x="4440238" y="1716088"/>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1800" b="1"/>
              <a:t>Cappello Alpino  del 2018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08013"/>
          </a:xfrm>
        </p:spPr>
        <p:txBody>
          <a:bodyPr/>
          <a:lstStyle/>
          <a:p>
            <a:pPr eaLnBrk="1" hangingPunct="1">
              <a:defRPr/>
            </a:pPr>
            <a:r>
              <a:rPr lang="it-IT" dirty="0" smtClean="0"/>
              <a:t>La penna sul cappello</a:t>
            </a:r>
          </a:p>
        </p:txBody>
      </p:sp>
      <p:sp>
        <p:nvSpPr>
          <p:cNvPr id="13315" name="Segnaposto contenuto 2"/>
          <p:cNvSpPr>
            <a:spLocks noGrp="1"/>
          </p:cNvSpPr>
          <p:nvPr>
            <p:ph idx="1"/>
          </p:nvPr>
        </p:nvSpPr>
        <p:spPr>
          <a:xfrm>
            <a:off x="0" y="836613"/>
            <a:ext cx="9144000" cy="6021387"/>
          </a:xfrm>
        </p:spPr>
        <p:txBody>
          <a:bodyPr/>
          <a:lstStyle/>
          <a:p>
            <a:pPr algn="ctr" eaLnBrk="1" hangingPunct="1">
              <a:defRPr/>
            </a:pPr>
            <a:r>
              <a:rPr lang="it-IT" altLang="it-IT" dirty="0" smtClean="0"/>
              <a:t>Il cappello con la penna doveva ricordare il </a:t>
            </a:r>
            <a:r>
              <a:rPr lang="it-IT" altLang="it-IT" b="1" dirty="0" smtClean="0"/>
              <a:t>momento storico</a:t>
            </a:r>
            <a:r>
              <a:rPr lang="it-IT" altLang="it-IT" dirty="0" smtClean="0"/>
              <a:t> dal quale era nato il Regno d’Italia.</a:t>
            </a:r>
          </a:p>
          <a:p>
            <a:pPr algn="ctr" eaLnBrk="1" hangingPunct="1">
              <a:defRPr/>
            </a:pPr>
            <a:r>
              <a:rPr lang="it-IT" altLang="it-IT" sz="2800" b="1" dirty="0" smtClean="0">
                <a:solidFill>
                  <a:srgbClr val="FF0000"/>
                </a:solidFill>
              </a:rPr>
              <a:t>Deriva dal copricapo tondo e con la penna indossato dal protagonista dell’opera lirica «Ernani» di Giuseppe Verdi (1844), che narra </a:t>
            </a:r>
            <a:r>
              <a:rPr lang="it-IT" altLang="it-IT" b="1" dirty="0" smtClean="0"/>
              <a:t>di un montanaro ribelle che si oppone alla tirannia spagnola</a:t>
            </a:r>
            <a:r>
              <a:rPr lang="it-IT" altLang="it-IT" sz="2800" b="1" dirty="0" smtClean="0">
                <a:solidFill>
                  <a:srgbClr val="FF0000"/>
                </a:solidFill>
              </a:rPr>
              <a:t>. </a:t>
            </a:r>
          </a:p>
          <a:p>
            <a:pPr algn="ctr" eaLnBrk="1" hangingPunct="1">
              <a:defRPr/>
            </a:pPr>
            <a:r>
              <a:rPr lang="it-IT" altLang="it-IT" sz="2800" b="1" dirty="0" smtClean="0">
                <a:solidFill>
                  <a:srgbClr val="FF0000"/>
                </a:solidFill>
              </a:rPr>
              <a:t>Già nel 1848 fu indossato come simbolo di patriottismo da molti volontari insorti contro il dominio austro-ungarico, </a:t>
            </a:r>
            <a:r>
              <a:rPr lang="it-IT" altLang="it-IT" sz="2800" b="1" dirty="0" smtClean="0"/>
              <a:t>prima di passare agli Alpini</a:t>
            </a:r>
            <a:r>
              <a:rPr lang="it-IT" altLang="it-IT" sz="1800" b="1" dirty="0" smtClean="0"/>
              <a:t>.</a:t>
            </a:r>
          </a:p>
        </p:txBody>
      </p:sp>
      <p:sp>
        <p:nvSpPr>
          <p:cNvPr id="4" name="Segnaposto numero diapositiva 3"/>
          <p:cNvSpPr>
            <a:spLocks noGrp="1"/>
          </p:cNvSpPr>
          <p:nvPr>
            <p:ph type="sldNum" sz="quarter" idx="12"/>
          </p:nvPr>
        </p:nvSpPr>
        <p:spPr/>
        <p:txBody>
          <a:bodyPr/>
          <a:lstStyle/>
          <a:p>
            <a:pPr>
              <a:defRPr/>
            </a:pPr>
            <a:fld id="{4E5A8B66-9A86-4B8E-A87D-F43B1870BC2D}" type="slidenum">
              <a:rPr lang="it-IT" altLang="it-IT"/>
              <a:pPr>
                <a:defRPr/>
              </a:pPr>
              <a:t>19</a:t>
            </a:fld>
            <a:endParaRPr lang="it-IT" alt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5888"/>
            <a:ext cx="9144000" cy="936625"/>
          </a:xfrm>
        </p:spPr>
        <p:txBody>
          <a:bodyPr/>
          <a:lstStyle/>
          <a:p>
            <a:pPr eaLnBrk="1" hangingPunct="1">
              <a:defRPr/>
            </a:pPr>
            <a:r>
              <a:rPr lang="it-IT" sz="3600" dirty="0" smtClean="0"/>
              <a:t>Gli alpini raccontano …tante storie dal loro GRANDE libro</a:t>
            </a:r>
          </a:p>
        </p:txBody>
      </p:sp>
      <p:sp>
        <p:nvSpPr>
          <p:cNvPr id="4" name="Segnaposto numero diapositiva 3"/>
          <p:cNvSpPr>
            <a:spLocks noGrp="1"/>
          </p:cNvSpPr>
          <p:nvPr>
            <p:ph type="sldNum" sz="quarter" idx="12"/>
          </p:nvPr>
        </p:nvSpPr>
        <p:spPr/>
        <p:txBody>
          <a:bodyPr/>
          <a:lstStyle/>
          <a:p>
            <a:pPr>
              <a:defRPr/>
            </a:pPr>
            <a:fld id="{BE446257-667F-483C-84CD-074588C1E0C9}" type="slidenum">
              <a:rPr lang="it-IT" altLang="it-IT"/>
              <a:pPr>
                <a:defRPr/>
              </a:pPr>
              <a:t>2</a:t>
            </a:fld>
            <a:endParaRPr lang="it-IT" altLang="it-IT"/>
          </a:p>
        </p:txBody>
      </p:sp>
      <p:pic>
        <p:nvPicPr>
          <p:cNvPr id="6148" name="Picture 5" descr="C:\OSVALDO\Jeraci_Personale\Ana Ass Naz Alpini\ANA PC\Scuole\Varie foto\DSC_0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67544" y="6165304"/>
            <a:ext cx="4320480" cy="369332"/>
          </a:xfrm>
          <a:prstGeom prst="rect">
            <a:avLst/>
          </a:prstGeom>
          <a:noFill/>
        </p:spPr>
        <p:txBody>
          <a:bodyPr wrap="square" rtlCol="0">
            <a:spAutoFit/>
          </a:bodyPr>
          <a:lstStyle/>
          <a:p>
            <a:r>
              <a:rPr lang="it-IT" dirty="0"/>
              <a:t>Torri del Benaco (VR)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1"/>
            <a:ext cx="8229600" cy="392088"/>
          </a:xfrm>
        </p:spPr>
        <p:txBody>
          <a:bodyPr/>
          <a:lstStyle/>
          <a:p>
            <a:pPr eaLnBrk="1" hangingPunct="1">
              <a:defRPr/>
            </a:pPr>
            <a:r>
              <a:rPr lang="it-IT" dirty="0" smtClean="0"/>
              <a:t>La penna sul cappello</a:t>
            </a:r>
          </a:p>
        </p:txBody>
      </p:sp>
      <p:sp>
        <p:nvSpPr>
          <p:cNvPr id="13315" name="Segnaposto contenuto 2"/>
          <p:cNvSpPr>
            <a:spLocks noGrp="1"/>
          </p:cNvSpPr>
          <p:nvPr>
            <p:ph idx="1"/>
          </p:nvPr>
        </p:nvSpPr>
        <p:spPr>
          <a:xfrm>
            <a:off x="0" y="692697"/>
            <a:ext cx="9144000" cy="4607652"/>
          </a:xfrm>
        </p:spPr>
        <p:txBody>
          <a:bodyPr/>
          <a:lstStyle/>
          <a:p>
            <a:pPr algn="ctr" eaLnBrk="1" hangingPunct="1">
              <a:defRPr/>
            </a:pPr>
            <a:r>
              <a:rPr lang="it-IT" altLang="it-IT" sz="2400" b="1" dirty="0" smtClean="0">
                <a:solidFill>
                  <a:srgbClr val="E3FFE8"/>
                </a:solidFill>
              </a:rPr>
              <a:t>La Penna è lunga circa 25-30 cm, è inserita sul lato sinistro del cappello, leggermente inclinata all’indietro. </a:t>
            </a:r>
          </a:p>
          <a:p>
            <a:pPr algn="ctr" eaLnBrk="1" hangingPunct="1">
              <a:defRPr/>
            </a:pPr>
            <a:endParaRPr lang="it-IT" altLang="it-IT" sz="2400" b="1" dirty="0" smtClean="0">
              <a:solidFill>
                <a:srgbClr val="E3FFE8"/>
              </a:solidFill>
            </a:endParaRPr>
          </a:p>
          <a:p>
            <a:pPr marL="0" indent="0" algn="ctr" eaLnBrk="1" hangingPunct="1">
              <a:buFontTx/>
              <a:buNone/>
              <a:defRPr/>
            </a:pPr>
            <a:r>
              <a:rPr lang="it-IT" altLang="it-IT" sz="2800" b="1" dirty="0" smtClean="0">
                <a:solidFill>
                  <a:srgbClr val="000000"/>
                </a:solidFill>
              </a:rPr>
              <a:t>È di CORVO (nera) per la truppa, </a:t>
            </a:r>
          </a:p>
          <a:p>
            <a:pPr marL="0" indent="0" algn="ctr" eaLnBrk="1" hangingPunct="1">
              <a:buFontTx/>
              <a:buNone/>
              <a:defRPr/>
            </a:pPr>
            <a:endParaRPr lang="it-IT" altLang="it-IT" sz="2800" b="1" dirty="0" smtClean="0">
              <a:solidFill>
                <a:srgbClr val="FF0000"/>
              </a:solidFill>
            </a:endParaRPr>
          </a:p>
          <a:p>
            <a:pPr marL="0" indent="0" algn="ctr" eaLnBrk="1" hangingPunct="1">
              <a:buFontTx/>
              <a:buNone/>
              <a:defRPr/>
            </a:pPr>
            <a:r>
              <a:rPr lang="it-IT" altLang="it-IT" sz="2800" b="1" dirty="0" smtClean="0">
                <a:solidFill>
                  <a:schemeClr val="bg2">
                    <a:lumMod val="50000"/>
                    <a:lumOff val="50000"/>
                  </a:schemeClr>
                </a:solidFill>
              </a:rPr>
              <a:t>d’AQUILA (marrone) per i sottufficiali </a:t>
            </a:r>
          </a:p>
          <a:p>
            <a:pPr marL="0" indent="0" algn="ctr" eaLnBrk="1" hangingPunct="1">
              <a:buFontTx/>
              <a:buNone/>
              <a:defRPr/>
            </a:pPr>
            <a:r>
              <a:rPr lang="it-IT" altLang="it-IT" sz="2800" b="1" dirty="0" smtClean="0">
                <a:solidFill>
                  <a:schemeClr val="bg2">
                    <a:lumMod val="50000"/>
                    <a:lumOff val="50000"/>
                  </a:schemeClr>
                </a:solidFill>
              </a:rPr>
              <a:t>e per gli ufficiali inferiori </a:t>
            </a:r>
          </a:p>
          <a:p>
            <a:pPr marL="0" indent="0" algn="ctr" eaLnBrk="1" hangingPunct="1">
              <a:buFontTx/>
              <a:buNone/>
              <a:defRPr/>
            </a:pPr>
            <a:endParaRPr lang="it-IT" altLang="it-IT" sz="2800" b="1" dirty="0" smtClean="0">
              <a:solidFill>
                <a:schemeClr val="bg2">
                  <a:lumMod val="50000"/>
                  <a:lumOff val="50000"/>
                </a:schemeClr>
              </a:solidFill>
            </a:endParaRPr>
          </a:p>
          <a:p>
            <a:pPr marL="0" indent="0" algn="ctr" eaLnBrk="1" hangingPunct="1">
              <a:buFontTx/>
              <a:buNone/>
              <a:defRPr/>
            </a:pPr>
            <a:r>
              <a:rPr lang="it-IT" altLang="it-IT" sz="2800" b="1" dirty="0" smtClean="0"/>
              <a:t>d’OCA (bianca) per gli ufficiali </a:t>
            </a:r>
            <a:r>
              <a:rPr lang="it-IT" altLang="it-IT" sz="2800" b="1" dirty="0" err="1" smtClean="0"/>
              <a:t>sup</a:t>
            </a:r>
            <a:r>
              <a:rPr lang="it-IT" altLang="it-IT" sz="2800" b="1" dirty="0" smtClean="0"/>
              <a:t> e i generali. </a:t>
            </a:r>
          </a:p>
          <a:p>
            <a:pPr marL="0" indent="0" algn="ctr" eaLnBrk="1" hangingPunct="1">
              <a:buFontTx/>
              <a:buNone/>
              <a:defRPr/>
            </a:pPr>
            <a:endParaRPr lang="it-IT" altLang="it-IT" sz="2800" b="1" dirty="0" smtClean="0"/>
          </a:p>
        </p:txBody>
      </p:sp>
      <p:pic>
        <p:nvPicPr>
          <p:cNvPr id="14341" name="Picture 7" descr="C:\OSVALDO\Jeraci_Personale\Ana Ass Naz Alpini\Loghi fondo trasparente\tram_man_24_pe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3" y="1668463"/>
            <a:ext cx="90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DOWNLOAD\penna-d-aquila-flessibile-marrone-per-cappello-alp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2636911"/>
            <a:ext cx="864096" cy="145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C:\DOWNLOAD\11495e9a812acd5ef8ba503f53cb88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4" y="3791073"/>
            <a:ext cx="1354218" cy="78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1" descr="C:\DOWNLOAD\nappina-per-cappello-alpi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63" y="5266696"/>
            <a:ext cx="27368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3203848" y="5267936"/>
            <a:ext cx="5940152" cy="1200329"/>
          </a:xfrm>
          <a:prstGeom prst="rect">
            <a:avLst/>
          </a:prstGeom>
          <a:noFill/>
        </p:spPr>
        <p:txBody>
          <a:bodyPr wrap="square" rtlCol="0">
            <a:spAutoFit/>
          </a:bodyPr>
          <a:lstStyle/>
          <a:p>
            <a:pPr algn="ctr"/>
            <a:r>
              <a:rPr lang="it-IT" altLang="it-IT" sz="2400" b="1" dirty="0"/>
              <a:t>Il dischetto di lana, o nappina, sul quale viene infilata la penna distingue i </a:t>
            </a:r>
            <a:r>
              <a:rPr lang="it-IT" altLang="it-IT" sz="2400" b="1" dirty="0" smtClean="0"/>
              <a:t>battaglioni.</a:t>
            </a:r>
            <a:endParaRPr lang="it-IT" altLang="it-IT" sz="2400" b="1" dirty="0"/>
          </a:p>
        </p:txBody>
      </p:sp>
    </p:spTree>
    <p:extLst>
      <p:ext uri="{BB962C8B-B14F-4D97-AF65-F5344CB8AC3E}">
        <p14:creationId xmlns:p14="http://schemas.microsoft.com/office/powerpoint/2010/main" val="2762590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144000" cy="536575"/>
          </a:xfrm>
        </p:spPr>
        <p:txBody>
          <a:bodyPr/>
          <a:lstStyle/>
          <a:p>
            <a:pPr eaLnBrk="1" hangingPunct="1">
              <a:defRPr/>
            </a:pPr>
            <a:r>
              <a:rPr lang="it-IT" sz="2800" dirty="0" smtClean="0"/>
              <a:t>Chi di questi </a:t>
            </a:r>
            <a:r>
              <a:rPr lang="it-IT" sz="2800" dirty="0" err="1" smtClean="0"/>
              <a:t>minions</a:t>
            </a:r>
            <a:r>
              <a:rPr lang="it-IT" sz="2800" dirty="0" smtClean="0"/>
              <a:t> ha messo la penna dal lato giusto?</a:t>
            </a:r>
          </a:p>
        </p:txBody>
      </p:sp>
      <p:sp>
        <p:nvSpPr>
          <p:cNvPr id="4" name="Segnaposto numero diapositiva 3"/>
          <p:cNvSpPr>
            <a:spLocks noGrp="1"/>
          </p:cNvSpPr>
          <p:nvPr>
            <p:ph type="sldNum" sz="quarter" idx="12"/>
          </p:nvPr>
        </p:nvSpPr>
        <p:spPr/>
        <p:txBody>
          <a:bodyPr/>
          <a:lstStyle/>
          <a:p>
            <a:pPr>
              <a:defRPr/>
            </a:pPr>
            <a:fld id="{7304F27B-6055-47E0-A89E-4349E2923C36}" type="slidenum">
              <a:rPr lang="it-IT" altLang="it-IT"/>
              <a:pPr>
                <a:defRPr/>
              </a:pPr>
              <a:t>21</a:t>
            </a:fld>
            <a:endParaRPr lang="it-IT" altLang="it-IT"/>
          </a:p>
        </p:txBody>
      </p:sp>
      <p:sp>
        <p:nvSpPr>
          <p:cNvPr id="15364" name="Segnaposto contenuto 2"/>
          <p:cNvSpPr>
            <a:spLocks noGrp="1"/>
          </p:cNvSpPr>
          <p:nvPr>
            <p:ph idx="1"/>
          </p:nvPr>
        </p:nvSpPr>
        <p:spPr/>
        <p:txBody>
          <a:bodyPr/>
          <a:lstStyle/>
          <a:p>
            <a:pPr marL="0" indent="0">
              <a:buFontTx/>
              <a:buNone/>
            </a:pPr>
            <a:endParaRPr lang="it-IT" altLang="it-IT" smtClean="0"/>
          </a:p>
        </p:txBody>
      </p:sp>
      <p:pic>
        <p:nvPicPr>
          <p:cNvPr id="15365" name="Picture 5" descr="C:\OSVALDO\Jeraci_Personale\Ana Ass Naz Alpini\ANA PC\Scuole\Varie foto\Minions Alp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908050"/>
            <a:ext cx="91963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688232"/>
          </a:xfrm>
        </p:spPr>
        <p:txBody>
          <a:bodyPr/>
          <a:lstStyle/>
          <a:p>
            <a:pPr eaLnBrk="1" hangingPunct="1">
              <a:defRPr/>
            </a:pPr>
            <a:r>
              <a:rPr lang="it-IT" sz="4000" b="1" dirty="0" smtClean="0">
                <a:effectLst/>
              </a:rPr>
              <a:t>Secondo voi che significato ha l’aquila che gli alpini portano sul cappello</a:t>
            </a:r>
            <a:r>
              <a:rPr lang="it-IT" sz="4000" b="1" dirty="0">
                <a:effectLst/>
              </a:rPr>
              <a:t> </a:t>
            </a:r>
            <a:r>
              <a:rPr lang="it-IT" sz="4000" b="1" dirty="0" smtClean="0">
                <a:effectLst/>
              </a:rPr>
              <a:t>?</a:t>
            </a:r>
            <a:endParaRPr lang="it-IT" sz="4000" dirty="0" smtClean="0"/>
          </a:p>
        </p:txBody>
      </p:sp>
      <p:sp>
        <p:nvSpPr>
          <p:cNvPr id="4" name="Segnaposto numero diapositiva 3"/>
          <p:cNvSpPr>
            <a:spLocks noGrp="1"/>
          </p:cNvSpPr>
          <p:nvPr>
            <p:ph type="sldNum" sz="quarter" idx="12"/>
          </p:nvPr>
        </p:nvSpPr>
        <p:spPr/>
        <p:txBody>
          <a:bodyPr/>
          <a:lstStyle/>
          <a:p>
            <a:pPr>
              <a:defRPr/>
            </a:pPr>
            <a:fld id="{C8BA34D3-B39E-4345-9CC1-7DA4674BCCDE}" type="slidenum">
              <a:rPr lang="it-IT" altLang="it-IT"/>
              <a:pPr>
                <a:defRPr/>
              </a:pPr>
              <a:t>22</a:t>
            </a:fld>
            <a:endParaRPr lang="it-IT" altLang="it-IT"/>
          </a:p>
        </p:txBody>
      </p:sp>
      <p:pic>
        <p:nvPicPr>
          <p:cNvPr id="133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247706"/>
            <a:ext cx="3960440" cy="422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851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28600"/>
            <a:ext cx="8229600" cy="608112"/>
          </a:xfrm>
        </p:spPr>
        <p:txBody>
          <a:bodyPr/>
          <a:lstStyle/>
          <a:p>
            <a:r>
              <a:rPr lang="it-IT" dirty="0" smtClean="0"/>
              <a:t>Video AQUILA in volo</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23</a:t>
            </a:fld>
            <a:endParaRPr lang="it-IT" altLang="it-IT"/>
          </a:p>
        </p:txBody>
      </p:sp>
      <p:sp>
        <p:nvSpPr>
          <p:cNvPr id="12" name="Segnaposto contenuto 11"/>
          <p:cNvSpPr>
            <a:spLocks noGrp="1"/>
          </p:cNvSpPr>
          <p:nvPr>
            <p:ph idx="1"/>
          </p:nvPr>
        </p:nvSpPr>
        <p:spPr/>
        <p:txBody>
          <a:bodyPr/>
          <a:lstStyle/>
          <a:p>
            <a:pPr marL="0" indent="0" algn="ctr">
              <a:buNone/>
            </a:pPr>
            <a:r>
              <a:rPr lang="it-IT" sz="7200" b="1" dirty="0" smtClean="0"/>
              <a:t>Guardiamo insieme il video</a:t>
            </a:r>
            <a:endParaRPr lang="it-IT" sz="7200" b="1" dirty="0"/>
          </a:p>
        </p:txBody>
      </p:sp>
    </p:spTree>
    <p:extLst>
      <p:ext uri="{BB962C8B-B14F-4D97-AF65-F5344CB8AC3E}">
        <p14:creationId xmlns:p14="http://schemas.microsoft.com/office/powerpoint/2010/main" val="47910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24</a:t>
            </a:fld>
            <a:endParaRPr lang="it-IT" altLang="it-IT"/>
          </a:p>
        </p:txBody>
      </p:sp>
      <p:pic>
        <p:nvPicPr>
          <p:cNvPr id="2" name="Camera agganciata ad un Aquila mentre è in volo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1" y="412126"/>
            <a:ext cx="9144000" cy="5472608"/>
          </a:xfrm>
          <a:prstGeom prst="rect">
            <a:avLst/>
          </a:prstGeom>
        </p:spPr>
      </p:pic>
    </p:spTree>
    <p:extLst>
      <p:ext uri="{BB962C8B-B14F-4D97-AF65-F5344CB8AC3E}">
        <p14:creationId xmlns:p14="http://schemas.microsoft.com/office/powerpoint/2010/main" val="479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28600"/>
            <a:ext cx="8229600" cy="608112"/>
          </a:xfrm>
        </p:spPr>
        <p:txBody>
          <a:bodyPr/>
          <a:lstStyle/>
          <a:p>
            <a:r>
              <a:rPr lang="it-IT" dirty="0" smtClean="0"/>
              <a:t>Video AQUILA in volo</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25</a:t>
            </a:fld>
            <a:endParaRPr lang="it-IT" altLang="it-IT"/>
          </a:p>
        </p:txBody>
      </p:sp>
      <p:sp>
        <p:nvSpPr>
          <p:cNvPr id="12" name="Segnaposto contenuto 11"/>
          <p:cNvSpPr>
            <a:spLocks noGrp="1"/>
          </p:cNvSpPr>
          <p:nvPr>
            <p:ph idx="1"/>
          </p:nvPr>
        </p:nvSpPr>
        <p:spPr/>
        <p:txBody>
          <a:bodyPr/>
          <a:lstStyle/>
          <a:p>
            <a:pPr marL="0" indent="0" algn="ctr">
              <a:buNone/>
            </a:pPr>
            <a:r>
              <a:rPr lang="it-IT" sz="7200" b="1" dirty="0" smtClean="0"/>
              <a:t>Che sensazioni vi ha dato </a:t>
            </a:r>
          </a:p>
          <a:p>
            <a:pPr marL="0" indent="0" algn="ctr">
              <a:buNone/>
            </a:pPr>
            <a:r>
              <a:rPr lang="it-IT" sz="7200" b="1" dirty="0" smtClean="0"/>
              <a:t>quest’aquila che vola?</a:t>
            </a:r>
            <a:endParaRPr lang="it-IT" sz="7200" b="1" dirty="0"/>
          </a:p>
        </p:txBody>
      </p:sp>
    </p:spTree>
    <p:extLst>
      <p:ext uri="{BB962C8B-B14F-4D97-AF65-F5344CB8AC3E}">
        <p14:creationId xmlns:p14="http://schemas.microsoft.com/office/powerpoint/2010/main" val="2699199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834431AC-27A0-4663-AB1C-7CA1D184DDA3}" type="slidenum">
              <a:rPr lang="it-IT" altLang="it-IT" smtClean="0"/>
              <a:pPr>
                <a:defRPr/>
              </a:pPr>
              <a:t>26</a:t>
            </a:fld>
            <a:endParaRPr lang="it-IT" altLang="it-IT"/>
          </a:p>
        </p:txBody>
      </p:sp>
      <p:pic>
        <p:nvPicPr>
          <p:cNvPr id="1026" name="Picture 2" descr="C:\OSVALDO\Temp ANA\FB_IMG_15514803449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241"/>
            <a:ext cx="6840760" cy="684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896144"/>
          </a:xfrm>
        </p:spPr>
        <p:txBody>
          <a:bodyPr/>
          <a:lstStyle/>
          <a:p>
            <a:r>
              <a:rPr lang="it-IT" b="1" dirty="0" smtClean="0"/>
              <a:t>Breve storia simbolo aquila</a:t>
            </a:r>
            <a:endParaRPr lang="it-IT" b="1" dirty="0"/>
          </a:p>
        </p:txBody>
      </p:sp>
      <p:sp>
        <p:nvSpPr>
          <p:cNvPr id="3" name="Segnaposto contenuto 2"/>
          <p:cNvSpPr>
            <a:spLocks noGrp="1"/>
          </p:cNvSpPr>
          <p:nvPr>
            <p:ph idx="1"/>
          </p:nvPr>
        </p:nvSpPr>
        <p:spPr>
          <a:xfrm>
            <a:off x="0" y="1196752"/>
            <a:ext cx="9144000" cy="5400600"/>
          </a:xfrm>
        </p:spPr>
        <p:txBody>
          <a:bodyPr/>
          <a:lstStyle/>
          <a:p>
            <a:pPr algn="ctr"/>
            <a:r>
              <a:rPr lang="it-IT" b="1" dirty="0"/>
              <a:t>Un particolare suggestivo narrato dalla tradizione classica ci dice che l’aquila era l’unico animale </a:t>
            </a:r>
            <a:r>
              <a:rPr lang="it-IT" b="1" dirty="0">
                <a:solidFill>
                  <a:srgbClr val="FF0000"/>
                </a:solidFill>
              </a:rPr>
              <a:t>che poteva fissare il sole senza abbassare gli occhi.</a:t>
            </a:r>
          </a:p>
          <a:p>
            <a:pPr algn="ctr"/>
            <a:r>
              <a:rPr lang="it-IT" b="1" dirty="0" smtClean="0"/>
              <a:t>Anticamente l‘aquila </a:t>
            </a:r>
            <a:r>
              <a:rPr lang="it-IT" b="1" dirty="0"/>
              <a:t>è sempre stata </a:t>
            </a:r>
            <a:r>
              <a:rPr lang="it-IT" b="1" dirty="0" smtClean="0"/>
              <a:t>vista e disegnata </a:t>
            </a:r>
            <a:r>
              <a:rPr lang="it-IT" b="1" dirty="0" smtClean="0">
                <a:solidFill>
                  <a:srgbClr val="FF0000"/>
                </a:solidFill>
              </a:rPr>
              <a:t>come un </a:t>
            </a:r>
            <a:r>
              <a:rPr lang="it-IT" b="1" dirty="0">
                <a:solidFill>
                  <a:srgbClr val="FF0000"/>
                </a:solidFill>
              </a:rPr>
              <a:t>animale divino </a:t>
            </a:r>
            <a:r>
              <a:rPr lang="it-IT" b="1" dirty="0" smtClean="0"/>
              <a:t>, da venerare</a:t>
            </a:r>
            <a:endParaRPr lang="it-IT" b="1" dirty="0" smtClean="0">
              <a:solidFill>
                <a:srgbClr val="FF0000"/>
              </a:solidFill>
            </a:endParaRPr>
          </a:p>
          <a:p>
            <a:pPr algn="ctr"/>
            <a:r>
              <a:rPr lang="it-IT" b="1" dirty="0" smtClean="0"/>
              <a:t>Era </a:t>
            </a:r>
            <a:r>
              <a:rPr lang="it-IT" b="1" dirty="0"/>
              <a:t>quindi considerato un animale sacro e superiore per forza.</a:t>
            </a:r>
          </a:p>
          <a:p>
            <a:pPr marL="0" indent="0">
              <a:buNone/>
            </a:pP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27</a:t>
            </a:fld>
            <a:endParaRPr lang="it-IT" altLang="it-IT"/>
          </a:p>
        </p:txBody>
      </p:sp>
    </p:spTree>
    <p:extLst>
      <p:ext uri="{BB962C8B-B14F-4D97-AF65-F5344CB8AC3E}">
        <p14:creationId xmlns:p14="http://schemas.microsoft.com/office/powerpoint/2010/main" val="861243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28</a:t>
            </a:fld>
            <a:endParaRPr lang="it-IT" altLang="it-IT"/>
          </a:p>
        </p:txBody>
      </p:sp>
      <p:sp>
        <p:nvSpPr>
          <p:cNvPr id="5" name="Rettangolo 4"/>
          <p:cNvSpPr/>
          <p:nvPr/>
        </p:nvSpPr>
        <p:spPr>
          <a:xfrm>
            <a:off x="251520" y="116633"/>
            <a:ext cx="7560840" cy="6494085"/>
          </a:xfrm>
          <a:prstGeom prst="rect">
            <a:avLst/>
          </a:prstGeom>
        </p:spPr>
        <p:txBody>
          <a:bodyPr wrap="square">
            <a:spAutoFit/>
          </a:bodyPr>
          <a:lstStyle/>
          <a:p>
            <a:r>
              <a:rPr lang="it-IT" sz="3200" b="1" dirty="0" smtClean="0">
                <a:solidFill>
                  <a:srgbClr val="FF0000"/>
                </a:solidFill>
              </a:rPr>
              <a:t>Impero Romano</a:t>
            </a:r>
            <a:r>
              <a:rPr lang="it-IT" sz="3200" b="1" dirty="0" smtClean="0"/>
              <a:t>.</a:t>
            </a:r>
          </a:p>
          <a:p>
            <a:r>
              <a:rPr lang="it-IT" sz="3200" b="1" dirty="0" smtClean="0"/>
              <a:t>Nell’anno 102 </a:t>
            </a:r>
            <a:r>
              <a:rPr lang="it-IT" sz="3200" b="1" dirty="0" err="1" smtClean="0"/>
              <a:t>a.c.</a:t>
            </a:r>
            <a:r>
              <a:rPr lang="it-IT" sz="3200" b="1" dirty="0" smtClean="0"/>
              <a:t> all'arrivo </a:t>
            </a:r>
            <a:r>
              <a:rPr lang="it-IT" sz="3200" b="1" dirty="0"/>
              <a:t>di Caio </a:t>
            </a:r>
            <a:r>
              <a:rPr lang="it-IT" sz="3200" b="1" dirty="0" smtClean="0"/>
              <a:t>Mario (generale) </a:t>
            </a:r>
            <a:r>
              <a:rPr lang="it-IT" sz="3200" b="1" dirty="0"/>
              <a:t>vennero </a:t>
            </a:r>
            <a:r>
              <a:rPr lang="it-IT" sz="3200" b="1" dirty="0" smtClean="0"/>
              <a:t>riformate</a:t>
            </a:r>
          </a:p>
          <a:p>
            <a:r>
              <a:rPr lang="it-IT" sz="3200" b="1" dirty="0" smtClean="0"/>
              <a:t>le </a:t>
            </a:r>
            <a:r>
              <a:rPr lang="it-IT" sz="3200" b="1" dirty="0"/>
              <a:t>legioni dell'esercito </a:t>
            </a:r>
            <a:r>
              <a:rPr lang="it-IT" sz="3200" b="1" dirty="0" smtClean="0"/>
              <a:t>romano, introducendo </a:t>
            </a:r>
            <a:r>
              <a:rPr lang="it-IT" sz="3200" b="1" dirty="0"/>
              <a:t>una speciale insegna con in cima un'aquila.</a:t>
            </a:r>
          </a:p>
          <a:p>
            <a:r>
              <a:rPr lang="it-IT" sz="3200" b="1" dirty="0">
                <a:solidFill>
                  <a:srgbClr val="FF0000"/>
                </a:solidFill>
              </a:rPr>
              <a:t>Veniva detto: "un’aquila per legione e nessuna legione senz’aquila"</a:t>
            </a:r>
            <a:r>
              <a:rPr lang="it-IT" sz="3200" b="1" dirty="0"/>
              <a:t>. </a:t>
            </a:r>
            <a:endParaRPr lang="it-IT" sz="3200" b="1" dirty="0" smtClean="0"/>
          </a:p>
          <a:p>
            <a:r>
              <a:rPr lang="it-IT" sz="3200" b="1" dirty="0" smtClean="0"/>
              <a:t>Da </a:t>
            </a:r>
            <a:r>
              <a:rPr lang="it-IT" sz="3200" b="1" dirty="0"/>
              <a:t>quel momento in poi </a:t>
            </a:r>
            <a:r>
              <a:rPr lang="it-IT" sz="3200" b="1" dirty="0" smtClean="0"/>
              <a:t>l’aquila è </a:t>
            </a:r>
            <a:r>
              <a:rPr lang="it-IT" sz="3200" b="1" dirty="0"/>
              <a:t>diventato simbolo </a:t>
            </a:r>
            <a:r>
              <a:rPr lang="it-IT" sz="3200" b="1" dirty="0" smtClean="0"/>
              <a:t>comune </a:t>
            </a:r>
            <a:r>
              <a:rPr lang="it-IT" sz="3200" b="1" dirty="0"/>
              <a:t>del potere militare, </a:t>
            </a:r>
            <a:r>
              <a:rPr lang="it-IT" sz="3200" b="1" dirty="0" smtClean="0"/>
              <a:t>infatti </a:t>
            </a:r>
            <a:r>
              <a:rPr lang="it-IT" sz="3200" b="1" dirty="0"/>
              <a:t>era </a:t>
            </a:r>
            <a:r>
              <a:rPr lang="it-IT" sz="3200" b="1" dirty="0" smtClean="0"/>
              <a:t>sempre </a:t>
            </a:r>
            <a:r>
              <a:rPr lang="it-IT" sz="3200" b="1" dirty="0"/>
              <a:t>presente sugli elmi o le corazze dei generali e dei più alti </a:t>
            </a:r>
            <a:r>
              <a:rPr lang="it-IT" sz="3200" b="1" dirty="0" smtClean="0"/>
              <a:t>ufficiali romani.</a:t>
            </a:r>
            <a:endParaRPr lang="it-IT" sz="3200" b="1" dirty="0"/>
          </a:p>
        </p:txBody>
      </p:sp>
      <p:pic>
        <p:nvPicPr>
          <p:cNvPr id="6" name="Immagine 5" descr="http://www.truppealpine.it/Simbologia%20aquila_file/Legioni.bmp"/>
          <p:cNvPicPr/>
          <p:nvPr/>
        </p:nvPicPr>
        <p:blipFill>
          <a:blip r:embed="rId2">
            <a:extLst>
              <a:ext uri="{28A0092B-C50C-407E-A947-70E740481C1C}">
                <a14:useLocalDpi xmlns:a14="http://schemas.microsoft.com/office/drawing/2010/main" val="0"/>
              </a:ext>
            </a:extLst>
          </a:blip>
          <a:srcRect/>
          <a:stretch>
            <a:fillRect/>
          </a:stretch>
        </p:blipFill>
        <p:spPr bwMode="auto">
          <a:xfrm>
            <a:off x="7357245" y="980728"/>
            <a:ext cx="1524000" cy="1962150"/>
          </a:xfrm>
          <a:prstGeom prst="rect">
            <a:avLst/>
          </a:prstGeom>
          <a:noFill/>
          <a:ln>
            <a:noFill/>
          </a:ln>
        </p:spPr>
      </p:pic>
    </p:spTree>
    <p:extLst>
      <p:ext uri="{BB962C8B-B14F-4D97-AF65-F5344CB8AC3E}">
        <p14:creationId xmlns:p14="http://schemas.microsoft.com/office/powerpoint/2010/main" val="727278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29</a:t>
            </a:fld>
            <a:endParaRPr lang="it-IT" altLang="it-IT"/>
          </a:p>
        </p:txBody>
      </p:sp>
      <p:sp>
        <p:nvSpPr>
          <p:cNvPr id="5" name="Rettangolo 4"/>
          <p:cNvSpPr/>
          <p:nvPr/>
        </p:nvSpPr>
        <p:spPr>
          <a:xfrm>
            <a:off x="251520" y="548680"/>
            <a:ext cx="8568952" cy="5632311"/>
          </a:xfrm>
          <a:prstGeom prst="rect">
            <a:avLst/>
          </a:prstGeom>
        </p:spPr>
        <p:txBody>
          <a:bodyPr wrap="square">
            <a:spAutoFit/>
          </a:bodyPr>
          <a:lstStyle/>
          <a:p>
            <a:pPr algn="ctr"/>
            <a:r>
              <a:rPr lang="it-IT" sz="4000" b="1" dirty="0"/>
              <a:t>Nella storia successiva </a:t>
            </a:r>
            <a:endParaRPr lang="it-IT" sz="4000" b="1" dirty="0" smtClean="0"/>
          </a:p>
          <a:p>
            <a:pPr algn="ctr"/>
            <a:r>
              <a:rPr lang="it-IT" sz="4000" b="1" dirty="0" smtClean="0"/>
              <a:t>l’aquila </a:t>
            </a:r>
          </a:p>
          <a:p>
            <a:pPr algn="ctr"/>
            <a:r>
              <a:rPr lang="it-IT" sz="4000" b="1" dirty="0" smtClean="0"/>
              <a:t>finì </a:t>
            </a:r>
            <a:r>
              <a:rPr lang="it-IT" sz="4000" b="1" dirty="0"/>
              <a:t>con l’avere </a:t>
            </a:r>
            <a:endParaRPr lang="it-IT" sz="4000" b="1" dirty="0" smtClean="0"/>
          </a:p>
          <a:p>
            <a:pPr algn="ctr"/>
            <a:r>
              <a:rPr lang="it-IT" sz="4000" b="1" dirty="0" smtClean="0"/>
              <a:t>un </a:t>
            </a:r>
            <a:r>
              <a:rPr lang="it-IT" sz="4000" b="1" dirty="0"/>
              <a:t>valore semplicemente </a:t>
            </a:r>
            <a:r>
              <a:rPr lang="it-IT" sz="4000" b="1" dirty="0" smtClean="0"/>
              <a:t>araldico</a:t>
            </a:r>
          </a:p>
          <a:p>
            <a:pPr algn="ctr"/>
            <a:r>
              <a:rPr lang="it-IT" sz="4000" b="1" dirty="0" smtClean="0"/>
              <a:t> </a:t>
            </a:r>
            <a:r>
              <a:rPr lang="it-IT" sz="4000" b="1" dirty="0"/>
              <a:t>(di simbolo per stemmi nobiliari, o titoli gentilizi) </a:t>
            </a:r>
            <a:endParaRPr lang="it-IT" sz="4000" b="1" dirty="0" smtClean="0"/>
          </a:p>
          <a:p>
            <a:pPr algn="ctr"/>
            <a:r>
              <a:rPr lang="it-IT" sz="4000" b="1" dirty="0" smtClean="0"/>
              <a:t>e </a:t>
            </a:r>
            <a:r>
              <a:rPr lang="it-IT" sz="4000" b="1" dirty="0"/>
              <a:t>il suo </a:t>
            </a:r>
            <a:r>
              <a:rPr lang="it-IT" sz="4000" b="1" dirty="0" smtClean="0"/>
              <a:t>significato </a:t>
            </a:r>
          </a:p>
          <a:p>
            <a:pPr algn="ctr"/>
            <a:r>
              <a:rPr lang="it-IT" sz="4000" b="1" dirty="0" smtClean="0"/>
              <a:t>simbolico </a:t>
            </a:r>
            <a:r>
              <a:rPr lang="it-IT" sz="4000" b="1" dirty="0"/>
              <a:t>e morale </a:t>
            </a:r>
            <a:endParaRPr lang="it-IT" sz="4000" b="1" dirty="0" smtClean="0"/>
          </a:p>
          <a:p>
            <a:pPr algn="ctr"/>
            <a:r>
              <a:rPr lang="it-IT" sz="4000" b="1" dirty="0" smtClean="0"/>
              <a:t>fu </a:t>
            </a:r>
            <a:r>
              <a:rPr lang="it-IT" sz="4000" b="1" dirty="0"/>
              <a:t>quasi dimenticato</a:t>
            </a:r>
            <a:r>
              <a:rPr lang="it-IT" sz="4000" b="1" dirty="0" smtClean="0"/>
              <a:t>.</a:t>
            </a:r>
            <a:endParaRPr lang="it-IT" sz="4000" b="1" dirty="0"/>
          </a:p>
        </p:txBody>
      </p:sp>
    </p:spTree>
    <p:extLst>
      <p:ext uri="{BB962C8B-B14F-4D97-AF65-F5344CB8AC3E}">
        <p14:creationId xmlns:p14="http://schemas.microsoft.com/office/powerpoint/2010/main" val="3072663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144000" cy="679450"/>
          </a:xfrm>
        </p:spPr>
        <p:txBody>
          <a:bodyPr/>
          <a:lstStyle/>
          <a:p>
            <a:pPr>
              <a:defRPr/>
            </a:pPr>
            <a:r>
              <a:rPr lang="it-IT" dirty="0" smtClean="0"/>
              <a:t>Oggi gli alpini vi racconteranno…..</a:t>
            </a:r>
            <a:endParaRPr lang="it-IT" dirty="0"/>
          </a:p>
        </p:txBody>
      </p:sp>
      <p:sp>
        <p:nvSpPr>
          <p:cNvPr id="7171" name="Segnaposto contenuto 2"/>
          <p:cNvSpPr>
            <a:spLocks noGrp="1"/>
          </p:cNvSpPr>
          <p:nvPr>
            <p:ph idx="1"/>
          </p:nvPr>
        </p:nvSpPr>
        <p:spPr>
          <a:xfrm>
            <a:off x="323850" y="1125538"/>
            <a:ext cx="8362950" cy="5616575"/>
          </a:xfrm>
        </p:spPr>
        <p:txBody>
          <a:bodyPr/>
          <a:lstStyle/>
          <a:p>
            <a:pPr marL="742950" indent="-742950">
              <a:buFontTx/>
              <a:buAutoNum type="arabicPeriod"/>
            </a:pPr>
            <a:endParaRPr lang="it-IT" altLang="it-IT" sz="3600" b="1" dirty="0" smtClean="0">
              <a:solidFill>
                <a:srgbClr val="FF0000"/>
              </a:solidFill>
            </a:endParaRPr>
          </a:p>
          <a:p>
            <a:pPr marL="742950" indent="-742950">
              <a:buFontTx/>
              <a:buAutoNum type="arabicPeriod"/>
            </a:pPr>
            <a:r>
              <a:rPr lang="it-IT" altLang="it-IT" sz="3600" b="1" dirty="0" smtClean="0">
                <a:solidFill>
                  <a:srgbClr val="FF0000"/>
                </a:solidFill>
              </a:rPr>
              <a:t>Storia della nostra bandiera </a:t>
            </a:r>
          </a:p>
          <a:p>
            <a:pPr marL="742950" indent="-742950">
              <a:buFontTx/>
              <a:buAutoNum type="arabicPeriod"/>
            </a:pPr>
            <a:r>
              <a:rPr lang="it-IT" altLang="it-IT" sz="3600" b="1" dirty="0" smtClean="0">
                <a:solidFill>
                  <a:srgbClr val="FF0000"/>
                </a:solidFill>
              </a:rPr>
              <a:t>Breve storia </a:t>
            </a:r>
            <a:r>
              <a:rPr lang="it-IT" altLang="it-IT" sz="3600" b="1" dirty="0">
                <a:solidFill>
                  <a:srgbClr val="FF0000"/>
                </a:solidFill>
              </a:rPr>
              <a:t>degli </a:t>
            </a:r>
            <a:r>
              <a:rPr lang="it-IT" altLang="it-IT" sz="3600" b="1" dirty="0" smtClean="0">
                <a:solidFill>
                  <a:srgbClr val="FF0000"/>
                </a:solidFill>
              </a:rPr>
              <a:t>alpini</a:t>
            </a:r>
          </a:p>
          <a:p>
            <a:pPr marL="742950" indent="-742950">
              <a:buFontTx/>
              <a:buAutoNum type="arabicPeriod"/>
            </a:pPr>
            <a:r>
              <a:rPr lang="it-IT" altLang="it-IT" sz="3600" b="1" dirty="0" smtClean="0">
                <a:solidFill>
                  <a:srgbClr val="FF0000"/>
                </a:solidFill>
              </a:rPr>
              <a:t>Alpini di oggi</a:t>
            </a:r>
            <a:endParaRPr lang="it-IT" altLang="it-IT" dirty="0" smtClean="0"/>
          </a:p>
        </p:txBody>
      </p:sp>
      <p:sp>
        <p:nvSpPr>
          <p:cNvPr id="4" name="Segnaposto numero diapositiva 3"/>
          <p:cNvSpPr>
            <a:spLocks noGrp="1"/>
          </p:cNvSpPr>
          <p:nvPr>
            <p:ph type="sldNum" sz="quarter" idx="12"/>
          </p:nvPr>
        </p:nvSpPr>
        <p:spPr/>
        <p:txBody>
          <a:bodyPr/>
          <a:lstStyle/>
          <a:p>
            <a:pPr>
              <a:defRPr/>
            </a:pPr>
            <a:fld id="{5737C71D-C422-4BA4-8685-8115178127D9}" type="slidenum">
              <a:rPr lang="it-IT" altLang="it-IT" smtClean="0"/>
              <a:pPr>
                <a:defRPr/>
              </a:pPr>
              <a:t>3</a:t>
            </a:fld>
            <a:endParaRPr lang="it-IT" altLang="it-IT"/>
          </a:p>
        </p:txBody>
      </p:sp>
      <p:pic>
        <p:nvPicPr>
          <p:cNvPr id="5" name="Picture 2" descr="C:\OSVALDO\Jeraci _ALPINI\Ana Ass Naz Alpini\ANA PC\Scuole\Varie foto\Pennetta_Alp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441670"/>
            <a:ext cx="2016224" cy="4383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30</a:t>
            </a:fld>
            <a:endParaRPr lang="it-IT" altLang="it-IT"/>
          </a:p>
        </p:txBody>
      </p:sp>
      <p:sp>
        <p:nvSpPr>
          <p:cNvPr id="2" name="CasellaDiTesto 1"/>
          <p:cNvSpPr txBox="1"/>
          <p:nvPr/>
        </p:nvSpPr>
        <p:spPr>
          <a:xfrm>
            <a:off x="251520" y="3284984"/>
            <a:ext cx="8568952" cy="3046988"/>
          </a:xfrm>
          <a:prstGeom prst="rect">
            <a:avLst/>
          </a:prstGeom>
          <a:noFill/>
        </p:spPr>
        <p:txBody>
          <a:bodyPr wrap="square" rtlCol="0">
            <a:spAutoFit/>
          </a:bodyPr>
          <a:lstStyle/>
          <a:p>
            <a:pPr algn="ctr"/>
            <a:r>
              <a:rPr lang="it-IT" sz="3200" b="1" dirty="0"/>
              <a:t>Stupendo dominatore delle </a:t>
            </a:r>
            <a:r>
              <a:rPr lang="it-IT" sz="3200" b="1" dirty="0" smtClean="0"/>
              <a:t>cime delle nostre Alpi, </a:t>
            </a:r>
            <a:r>
              <a:rPr lang="it-IT" sz="3200" b="1" dirty="0"/>
              <a:t>imponente rapace con potenti </a:t>
            </a:r>
            <a:r>
              <a:rPr lang="it-IT" sz="3200" b="1" dirty="0" smtClean="0"/>
              <a:t>unghie e potenti ali </a:t>
            </a:r>
            <a:r>
              <a:rPr lang="it-IT" sz="3200" b="1" dirty="0"/>
              <a:t>e vista acuta… </a:t>
            </a:r>
          </a:p>
          <a:p>
            <a:pPr algn="ctr"/>
            <a:r>
              <a:rPr lang="it-IT" sz="3200" b="1" dirty="0">
                <a:solidFill>
                  <a:srgbClr val="FF0000"/>
                </a:solidFill>
              </a:rPr>
              <a:t>come poteva essere dimenticato? </a:t>
            </a:r>
          </a:p>
          <a:p>
            <a:pPr algn="ctr"/>
            <a:r>
              <a:rPr lang="it-IT" sz="3200" b="1" dirty="0">
                <a:solidFill>
                  <a:srgbClr val="FF0000"/>
                </a:solidFill>
              </a:rPr>
              <a:t>No! Gli alpini non lo dimenticarono e decisero di erigerlo a proprio simbolo</a:t>
            </a:r>
            <a:r>
              <a:rPr lang="it-IT" sz="3200" b="1" dirty="0" smtClean="0">
                <a:solidFill>
                  <a:srgbClr val="FF0000"/>
                </a:solidFill>
              </a:rPr>
              <a:t>!</a:t>
            </a:r>
            <a:endParaRPr lang="it-IT" sz="3200" b="1" dirty="0">
              <a:solidFill>
                <a:srgbClr val="FF0000"/>
              </a:solidFill>
            </a:endParaRPr>
          </a:p>
        </p:txBody>
      </p:sp>
      <p:pic>
        <p:nvPicPr>
          <p:cNvPr id="6" name="Immagine 5" descr="http://www.truppealpine.it/Simbologia%20aquila_file/Aquila2.jpg"/>
          <p:cNvPicPr/>
          <p:nvPr/>
        </p:nvPicPr>
        <p:blipFill>
          <a:blip r:embed="rId2">
            <a:extLst>
              <a:ext uri="{28A0092B-C50C-407E-A947-70E740481C1C}">
                <a14:useLocalDpi xmlns:a14="http://schemas.microsoft.com/office/drawing/2010/main" val="0"/>
              </a:ext>
            </a:extLst>
          </a:blip>
          <a:srcRect/>
          <a:stretch>
            <a:fillRect/>
          </a:stretch>
        </p:blipFill>
        <p:spPr bwMode="auto">
          <a:xfrm>
            <a:off x="2809717" y="332656"/>
            <a:ext cx="3590925" cy="2724150"/>
          </a:xfrm>
          <a:prstGeom prst="rect">
            <a:avLst/>
          </a:prstGeom>
          <a:noFill/>
          <a:ln>
            <a:noFill/>
          </a:ln>
        </p:spPr>
      </p:pic>
    </p:spTree>
    <p:extLst>
      <p:ext uri="{BB962C8B-B14F-4D97-AF65-F5344CB8AC3E}">
        <p14:creationId xmlns:p14="http://schemas.microsoft.com/office/powerpoint/2010/main" val="3314816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80120"/>
          </a:xfrm>
        </p:spPr>
        <p:txBody>
          <a:bodyPr/>
          <a:lstStyle/>
          <a:p>
            <a:r>
              <a:rPr lang="it-IT" dirty="0" smtClean="0"/>
              <a:t>Le aquile di oggi degli alpini</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31</a:t>
            </a:fld>
            <a:endParaRPr lang="it-IT" altLang="it-IT"/>
          </a:p>
        </p:txBody>
      </p:sp>
      <p:pic>
        <p:nvPicPr>
          <p:cNvPr id="1026" name="Picture 2" descr="Alpini Personale in 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16764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ini Paracadutisti Personale in 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491457"/>
            <a:ext cx="16287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iglieria Personale in 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91457"/>
            <a:ext cx="1526403"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nio Guastatori Personale in 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1458423"/>
            <a:ext cx="1509783" cy="12331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asmissioni Personale in 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18" y="3886347"/>
            <a:ext cx="12477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asporti e Materiali Personale in s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6404" y="3993000"/>
            <a:ext cx="12477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nità Personale in 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2363" y="3914225"/>
            <a:ext cx="12477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fficiali Veterinar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4555" y="3783142"/>
            <a:ext cx="12477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fficiali Medic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0312" y="3783142"/>
            <a:ext cx="1247775" cy="120015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39552" y="3058320"/>
            <a:ext cx="1604392" cy="369332"/>
          </a:xfrm>
          <a:prstGeom prst="rect">
            <a:avLst/>
          </a:prstGeom>
          <a:noFill/>
        </p:spPr>
        <p:txBody>
          <a:bodyPr wrap="square" rtlCol="0">
            <a:spAutoFit/>
          </a:bodyPr>
          <a:lstStyle/>
          <a:p>
            <a:r>
              <a:rPr lang="it-IT" dirty="0"/>
              <a:t>Alpini Truppa</a:t>
            </a:r>
          </a:p>
        </p:txBody>
      </p:sp>
      <p:sp>
        <p:nvSpPr>
          <p:cNvPr id="8" name="CasellaDiTesto 7"/>
          <p:cNvSpPr txBox="1"/>
          <p:nvPr/>
        </p:nvSpPr>
        <p:spPr>
          <a:xfrm>
            <a:off x="2398055" y="3040931"/>
            <a:ext cx="2232247" cy="369332"/>
          </a:xfrm>
          <a:prstGeom prst="rect">
            <a:avLst/>
          </a:prstGeom>
          <a:noFill/>
        </p:spPr>
        <p:txBody>
          <a:bodyPr wrap="square" rtlCol="0">
            <a:spAutoFit/>
          </a:bodyPr>
          <a:lstStyle/>
          <a:p>
            <a:r>
              <a:rPr lang="it-IT" dirty="0"/>
              <a:t>Alpini Paracadutisti</a:t>
            </a:r>
          </a:p>
        </p:txBody>
      </p:sp>
      <p:sp>
        <p:nvSpPr>
          <p:cNvPr id="9" name="CasellaDiTesto 8"/>
          <p:cNvSpPr txBox="1"/>
          <p:nvPr/>
        </p:nvSpPr>
        <p:spPr>
          <a:xfrm>
            <a:off x="4932040" y="3040931"/>
            <a:ext cx="1296144" cy="369332"/>
          </a:xfrm>
          <a:prstGeom prst="rect">
            <a:avLst/>
          </a:prstGeom>
          <a:noFill/>
        </p:spPr>
        <p:txBody>
          <a:bodyPr wrap="square" rtlCol="0">
            <a:spAutoFit/>
          </a:bodyPr>
          <a:lstStyle/>
          <a:p>
            <a:r>
              <a:rPr lang="it-IT" dirty="0"/>
              <a:t>Artiglieria</a:t>
            </a:r>
          </a:p>
        </p:txBody>
      </p:sp>
      <p:sp>
        <p:nvSpPr>
          <p:cNvPr id="10" name="CasellaDiTesto 9"/>
          <p:cNvSpPr txBox="1"/>
          <p:nvPr/>
        </p:nvSpPr>
        <p:spPr>
          <a:xfrm>
            <a:off x="6683871" y="3040931"/>
            <a:ext cx="1944215" cy="369332"/>
          </a:xfrm>
          <a:prstGeom prst="rect">
            <a:avLst/>
          </a:prstGeom>
          <a:noFill/>
        </p:spPr>
        <p:txBody>
          <a:bodyPr wrap="square" rtlCol="0">
            <a:spAutoFit/>
          </a:bodyPr>
          <a:lstStyle/>
          <a:p>
            <a:r>
              <a:rPr lang="it-IT" dirty="0"/>
              <a:t>Genio Guastatori</a:t>
            </a:r>
          </a:p>
        </p:txBody>
      </p:sp>
      <p:sp>
        <p:nvSpPr>
          <p:cNvPr id="11" name="CasellaDiTesto 10"/>
          <p:cNvSpPr txBox="1"/>
          <p:nvPr/>
        </p:nvSpPr>
        <p:spPr>
          <a:xfrm>
            <a:off x="323528" y="5085184"/>
            <a:ext cx="1491165" cy="369332"/>
          </a:xfrm>
          <a:prstGeom prst="rect">
            <a:avLst/>
          </a:prstGeom>
          <a:noFill/>
        </p:spPr>
        <p:txBody>
          <a:bodyPr wrap="square" rtlCol="0">
            <a:spAutoFit/>
          </a:bodyPr>
          <a:lstStyle/>
          <a:p>
            <a:r>
              <a:rPr lang="it-IT" dirty="0"/>
              <a:t>Trasmissioni</a:t>
            </a:r>
          </a:p>
        </p:txBody>
      </p:sp>
      <p:sp>
        <p:nvSpPr>
          <p:cNvPr id="12" name="CasellaDiTesto 11"/>
          <p:cNvSpPr txBox="1"/>
          <p:nvPr/>
        </p:nvSpPr>
        <p:spPr>
          <a:xfrm>
            <a:off x="1907703" y="5085184"/>
            <a:ext cx="2420863" cy="369332"/>
          </a:xfrm>
          <a:prstGeom prst="rect">
            <a:avLst/>
          </a:prstGeom>
          <a:noFill/>
        </p:spPr>
        <p:txBody>
          <a:bodyPr wrap="square" rtlCol="0">
            <a:spAutoFit/>
          </a:bodyPr>
          <a:lstStyle/>
          <a:p>
            <a:r>
              <a:rPr lang="it-IT" dirty="0"/>
              <a:t>Trasporti e Materiali</a:t>
            </a:r>
          </a:p>
        </p:txBody>
      </p:sp>
      <p:sp>
        <p:nvSpPr>
          <p:cNvPr id="13" name="CasellaDiTesto 12"/>
          <p:cNvSpPr txBox="1"/>
          <p:nvPr/>
        </p:nvSpPr>
        <p:spPr>
          <a:xfrm>
            <a:off x="4328566" y="5085184"/>
            <a:ext cx="1031572" cy="369332"/>
          </a:xfrm>
          <a:prstGeom prst="rect">
            <a:avLst/>
          </a:prstGeom>
          <a:noFill/>
        </p:spPr>
        <p:txBody>
          <a:bodyPr wrap="square" rtlCol="0">
            <a:spAutoFit/>
          </a:bodyPr>
          <a:lstStyle/>
          <a:p>
            <a:r>
              <a:rPr lang="it-IT" dirty="0"/>
              <a:t>Sanità</a:t>
            </a:r>
          </a:p>
        </p:txBody>
      </p:sp>
      <p:sp>
        <p:nvSpPr>
          <p:cNvPr id="14" name="CasellaDiTesto 13"/>
          <p:cNvSpPr txBox="1"/>
          <p:nvPr/>
        </p:nvSpPr>
        <p:spPr>
          <a:xfrm>
            <a:off x="7380312" y="5269850"/>
            <a:ext cx="1368152" cy="369332"/>
          </a:xfrm>
          <a:prstGeom prst="rect">
            <a:avLst/>
          </a:prstGeom>
          <a:noFill/>
        </p:spPr>
        <p:txBody>
          <a:bodyPr wrap="square" rtlCol="0">
            <a:spAutoFit/>
          </a:bodyPr>
          <a:lstStyle/>
          <a:p>
            <a:r>
              <a:rPr lang="it-IT" dirty="0" smtClean="0"/>
              <a:t>Uff Medici</a:t>
            </a:r>
            <a:endParaRPr lang="it-IT" dirty="0"/>
          </a:p>
        </p:txBody>
      </p:sp>
      <p:sp>
        <p:nvSpPr>
          <p:cNvPr id="15" name="CasellaDiTesto 14"/>
          <p:cNvSpPr txBox="1"/>
          <p:nvPr/>
        </p:nvSpPr>
        <p:spPr>
          <a:xfrm>
            <a:off x="5695241" y="5269850"/>
            <a:ext cx="1685071" cy="369332"/>
          </a:xfrm>
          <a:prstGeom prst="rect">
            <a:avLst/>
          </a:prstGeom>
          <a:noFill/>
        </p:spPr>
        <p:txBody>
          <a:bodyPr wrap="square" rtlCol="0">
            <a:spAutoFit/>
          </a:bodyPr>
          <a:lstStyle/>
          <a:p>
            <a:r>
              <a:rPr lang="it-IT" dirty="0" smtClean="0"/>
              <a:t>Uff Veterinari</a:t>
            </a:r>
            <a:endParaRPr lang="it-IT" dirty="0"/>
          </a:p>
        </p:txBody>
      </p:sp>
    </p:spTree>
    <p:extLst>
      <p:ext uri="{BB962C8B-B14F-4D97-AF65-F5344CB8AC3E}">
        <p14:creationId xmlns:p14="http://schemas.microsoft.com/office/powerpoint/2010/main" val="727278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752475"/>
          </a:xfrm>
        </p:spPr>
        <p:txBody>
          <a:bodyPr/>
          <a:lstStyle/>
          <a:p>
            <a:pPr eaLnBrk="1" hangingPunct="1">
              <a:defRPr/>
            </a:pPr>
            <a:r>
              <a:rPr lang="it-IT" dirty="0" smtClean="0"/>
              <a:t>Il motto degli alpini è:</a:t>
            </a:r>
          </a:p>
        </p:txBody>
      </p:sp>
      <p:sp>
        <p:nvSpPr>
          <p:cNvPr id="4" name="Segnaposto numero diapositiva 3"/>
          <p:cNvSpPr>
            <a:spLocks noGrp="1"/>
          </p:cNvSpPr>
          <p:nvPr>
            <p:ph type="sldNum" sz="quarter" idx="12"/>
          </p:nvPr>
        </p:nvSpPr>
        <p:spPr/>
        <p:txBody>
          <a:bodyPr/>
          <a:lstStyle/>
          <a:p>
            <a:pPr>
              <a:defRPr/>
            </a:pPr>
            <a:fld id="{55F307DF-F6A5-4598-8D7F-BABB2300E9B0}" type="slidenum">
              <a:rPr lang="it-IT" altLang="it-IT"/>
              <a:pPr>
                <a:defRPr/>
              </a:pPr>
              <a:t>32</a:t>
            </a:fld>
            <a:endParaRPr lang="it-IT" altLang="it-IT"/>
          </a:p>
        </p:txBody>
      </p:sp>
      <p:pic>
        <p:nvPicPr>
          <p:cNvPr id="16388" name="Segnaposto contenuto 4" descr="https://www.europeana.eu/api/v2/thumbnail-by-url.json?size=w400&amp;type=IMAGE&amp;uri=http%3A%2F%2Fwww.14-18.it%2Fimg%2Fcartolina%2FCA_6_3330%2Fful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25538"/>
            <a:ext cx="3923928" cy="5327798"/>
          </a:xfrm>
        </p:spPr>
      </p:pic>
      <p:sp>
        <p:nvSpPr>
          <p:cNvPr id="16389" name="CasellaDiTesto 5"/>
          <p:cNvSpPr txBox="1">
            <a:spLocks noChangeArrowheads="1"/>
          </p:cNvSpPr>
          <p:nvPr/>
        </p:nvSpPr>
        <p:spPr bwMode="auto">
          <a:xfrm>
            <a:off x="3923928" y="1052513"/>
            <a:ext cx="5112122"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400" dirty="0"/>
              <a:t>«</a:t>
            </a:r>
            <a:r>
              <a:rPr lang="it-IT" altLang="it-IT" sz="3600" dirty="0"/>
              <a:t>Di qui non si passa</a:t>
            </a:r>
            <a:r>
              <a:rPr lang="it-IT" altLang="it-IT" sz="2400" dirty="0"/>
              <a:t>"</a:t>
            </a:r>
            <a:r>
              <a:rPr lang="it-IT" altLang="it-IT" sz="2400" baseline="30000" dirty="0"/>
              <a:t> </a:t>
            </a:r>
            <a:r>
              <a:rPr lang="it-IT" altLang="it-IT" sz="2400" dirty="0"/>
              <a:t>Il motto  fu coniato dal generale </a:t>
            </a:r>
            <a:r>
              <a:rPr lang="it-IT" altLang="it-IT" sz="2400" u="sng" dirty="0"/>
              <a:t>Luigi </a:t>
            </a:r>
            <a:r>
              <a:rPr lang="it-IT" altLang="it-IT" sz="2400" u="sng" dirty="0" err="1"/>
              <a:t>Pelloux</a:t>
            </a:r>
            <a:r>
              <a:rPr lang="it-IT" altLang="it-IT" sz="2400" dirty="0"/>
              <a:t>, primo ispettore generale degli alpini, che </a:t>
            </a:r>
            <a:r>
              <a:rPr lang="it-IT" altLang="it-IT" sz="2400" b="1" dirty="0">
                <a:solidFill>
                  <a:srgbClr val="FF0000"/>
                </a:solidFill>
              </a:rPr>
              <a:t>nell'ottobre 1888</a:t>
            </a:r>
            <a:r>
              <a:rPr lang="it-IT" altLang="it-IT" sz="2400" dirty="0"/>
              <a:t>, in occasione di una cena ufficiale per la visita a Roma dell'imperatore di Germania, concluse un discorso sugli alpini dicendo: </a:t>
            </a:r>
          </a:p>
          <a:p>
            <a:pPr algn="ctr" eaLnBrk="1" hangingPunct="1">
              <a:spcBef>
                <a:spcPct val="0"/>
              </a:spcBef>
              <a:buClrTx/>
              <a:buFontTx/>
              <a:buNone/>
            </a:pPr>
            <a:r>
              <a:rPr lang="it-IT" altLang="it-IT" sz="2800" b="1" dirty="0">
                <a:solidFill>
                  <a:srgbClr val="FF0000"/>
                </a:solidFill>
              </a:rPr>
              <a:t>Gli alpini simboleggiano, all'estrema frontiera sulle Alpi, alle porte d'Italia, una roccaforte su cui sta scritto «Di qui non si passa»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sz="3200" b="1" dirty="0" smtClean="0">
                <a:effectLst/>
              </a:rPr>
              <a:t>Il FEDELE AMICO DELL’ALPINO CHI E’?</a:t>
            </a:r>
            <a:endParaRPr lang="it-IT" dirty="0" smtClean="0"/>
          </a:p>
        </p:txBody>
      </p:sp>
      <p:sp>
        <p:nvSpPr>
          <p:cNvPr id="4" name="Segnaposto numero diapositiva 3"/>
          <p:cNvSpPr>
            <a:spLocks noGrp="1"/>
          </p:cNvSpPr>
          <p:nvPr>
            <p:ph type="sldNum" sz="quarter" idx="12"/>
          </p:nvPr>
        </p:nvSpPr>
        <p:spPr/>
        <p:txBody>
          <a:bodyPr/>
          <a:lstStyle/>
          <a:p>
            <a:pPr>
              <a:defRPr/>
            </a:pPr>
            <a:fld id="{747FD1F3-E5BD-4FCD-8EF0-4F079C0784E1}" type="slidenum">
              <a:rPr lang="it-IT" altLang="it-IT"/>
              <a:pPr>
                <a:defRPr/>
              </a:pPr>
              <a:t>33</a:t>
            </a:fld>
            <a:endParaRPr lang="it-IT" altLang="it-IT"/>
          </a:p>
        </p:txBody>
      </p:sp>
      <p:pic>
        <p:nvPicPr>
          <p:cNvPr id="174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1341438"/>
            <a:ext cx="3095625" cy="2236787"/>
          </a:xfrm>
          <a:noFill/>
        </p:spPr>
      </p:pic>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75" y="1412875"/>
            <a:ext cx="31003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788" y="1989138"/>
            <a:ext cx="2808287"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28600"/>
            <a:ext cx="8229600" cy="679450"/>
          </a:xfrm>
        </p:spPr>
        <p:txBody>
          <a:bodyPr/>
          <a:lstStyle/>
          <a:p>
            <a:pPr>
              <a:defRPr/>
            </a:pPr>
            <a:r>
              <a:rPr lang="it-IT" dirty="0" smtClean="0"/>
              <a:t>Il Mulo degli Alpini</a:t>
            </a:r>
            <a:endParaRPr lang="it-IT" dirty="0"/>
          </a:p>
        </p:txBody>
      </p:sp>
      <p:sp>
        <p:nvSpPr>
          <p:cNvPr id="18435" name="Segnaposto contenuto 3"/>
          <p:cNvSpPr>
            <a:spLocks noGrp="1"/>
          </p:cNvSpPr>
          <p:nvPr>
            <p:ph idx="1"/>
          </p:nvPr>
        </p:nvSpPr>
        <p:spPr>
          <a:xfrm>
            <a:off x="0" y="908050"/>
            <a:ext cx="9144000" cy="5761038"/>
          </a:xfrm>
        </p:spPr>
        <p:txBody>
          <a:bodyPr/>
          <a:lstStyle/>
          <a:p>
            <a:pPr marL="0" indent="0" algn="ctr">
              <a:buFontTx/>
              <a:buNone/>
            </a:pPr>
            <a:r>
              <a:rPr lang="it-IT" altLang="it-IT" b="1" smtClean="0"/>
              <a:t>Durante la 1° e 2° Guerra Mondiale accanto agli uomini ha combattuto un esercito di animali. </a:t>
            </a:r>
            <a:r>
              <a:rPr lang="it-IT" altLang="it-IT" smtClean="0"/>
              <a:t/>
            </a:r>
            <a:br>
              <a:rPr lang="it-IT" altLang="it-IT" smtClean="0"/>
            </a:br>
            <a:r>
              <a:rPr lang="it-IT" altLang="it-IT" b="1" smtClean="0">
                <a:solidFill>
                  <a:srgbClr val="FF0000"/>
                </a:solidFill>
              </a:rPr>
              <a:t>Muli, buoi, cani, cavalli, piccioni </a:t>
            </a:r>
            <a:r>
              <a:rPr lang="it-IT" altLang="it-IT" smtClean="0"/>
              <a:t>vennero utilizzati in guerra, per lo spostamento di reparti e materiali, per le comunicazioni e il sostentamento delle truppe. </a:t>
            </a:r>
          </a:p>
          <a:p>
            <a:pPr marL="0" indent="0" algn="ctr">
              <a:buFontTx/>
              <a:buNone/>
            </a:pPr>
            <a:r>
              <a:rPr lang="it-IT" altLang="it-IT" b="1" smtClean="0">
                <a:solidFill>
                  <a:srgbClr val="FF0000"/>
                </a:solidFill>
              </a:rPr>
              <a:t>La forzata coesistenza di animali di ogni genere con gli uomini </a:t>
            </a:r>
            <a:r>
              <a:rPr lang="it-IT" altLang="it-IT" smtClean="0"/>
              <a:t>avvicinò gli uni agli altri in una tragica fratellanza di fronte alla morte e alla sofferenza.</a:t>
            </a:r>
          </a:p>
          <a:p>
            <a:pPr marL="0" indent="0">
              <a:buFontTx/>
              <a:buNone/>
            </a:pPr>
            <a:endParaRPr lang="it-IT" altLang="it-IT" smtClean="0"/>
          </a:p>
        </p:txBody>
      </p:sp>
      <p:sp>
        <p:nvSpPr>
          <p:cNvPr id="2" name="Segnaposto numero diapositiva 1"/>
          <p:cNvSpPr>
            <a:spLocks noGrp="1"/>
          </p:cNvSpPr>
          <p:nvPr>
            <p:ph type="sldNum" sz="quarter" idx="12"/>
          </p:nvPr>
        </p:nvSpPr>
        <p:spPr/>
        <p:txBody>
          <a:bodyPr/>
          <a:lstStyle/>
          <a:p>
            <a:pPr>
              <a:defRPr/>
            </a:pPr>
            <a:fld id="{EAB25551-F0EB-4E5E-A166-95BE6273C785}" type="slidenum">
              <a:rPr lang="it-IT" altLang="it-IT" smtClean="0"/>
              <a:pPr>
                <a:defRPr/>
              </a:pPr>
              <a:t>34</a:t>
            </a:fld>
            <a:endParaRPr lang="it-IT" alt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13905"/>
            <a:ext cx="2756520" cy="1143000"/>
          </a:xfrm>
        </p:spPr>
        <p:txBody>
          <a:bodyPr/>
          <a:lstStyle/>
          <a:p>
            <a:r>
              <a:rPr lang="it-IT" dirty="0" smtClean="0"/>
              <a:t>MULO</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35</a:t>
            </a:fld>
            <a:endParaRPr lang="it-IT" altLang="it-IT"/>
          </a:p>
        </p:txBody>
      </p:sp>
      <p:pic>
        <p:nvPicPr>
          <p:cNvPr id="1026" name="Picture 2" descr="C:\OSVALDO\Temp ANA\alpino_e_mulo_alb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2" y="0"/>
            <a:ext cx="3810001"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SVALDO\Temp ANA\mulo-arm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657" y="1064279"/>
            <a:ext cx="4464496" cy="5764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SVALDO\Temp ANA\MULI-TRA-LA-2-NE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83261" cy="312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55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51720" y="0"/>
            <a:ext cx="3168352" cy="1143000"/>
          </a:xfrm>
        </p:spPr>
        <p:txBody>
          <a:bodyPr/>
          <a:lstStyle/>
          <a:p>
            <a:r>
              <a:rPr lang="it-IT" dirty="0" smtClean="0"/>
              <a:t>PICCIONE</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36</a:t>
            </a:fld>
            <a:endParaRPr lang="it-IT" altLang="it-IT"/>
          </a:p>
        </p:txBody>
      </p:sp>
      <p:pic>
        <p:nvPicPr>
          <p:cNvPr id="2050" name="Picture 2" descr="C:\OSVALDO\Temp ANA\FB_IMG_1550271748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11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14514"/>
            <a:ext cx="3168352" cy="1143000"/>
          </a:xfrm>
        </p:spPr>
        <p:txBody>
          <a:bodyPr/>
          <a:lstStyle/>
          <a:p>
            <a:r>
              <a:rPr lang="it-IT" dirty="0" smtClean="0"/>
              <a:t>CANE</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37</a:t>
            </a:fld>
            <a:endParaRPr lang="it-IT" altLang="it-IT"/>
          </a:p>
        </p:txBody>
      </p:sp>
      <p:pic>
        <p:nvPicPr>
          <p:cNvPr id="3074" name="Picture 2" descr="C:\OSVALDO\Temp ANA\FB_IMG_1550271752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084" y="2852936"/>
            <a:ext cx="5447507" cy="37678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OSVALDO\Temp ANA\FB_IMG_1550271745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538"/>
            <a:ext cx="5328974" cy="397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923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134212"/>
            <a:ext cx="3672408" cy="4302900"/>
          </a:xfrm>
        </p:spPr>
        <p:txBody>
          <a:bodyPr/>
          <a:lstStyle/>
          <a:p>
            <a:r>
              <a:rPr lang="it-IT" dirty="0">
                <a:effectLst/>
              </a:rPr>
              <a:t>“Non furon solo animali.</a:t>
            </a:r>
            <a:br>
              <a:rPr lang="it-IT" dirty="0">
                <a:effectLst/>
              </a:rPr>
            </a:br>
            <a:r>
              <a:rPr lang="it-IT" dirty="0">
                <a:effectLst/>
              </a:rPr>
              <a:t>Furon soldati, amici, fratelli ed eroi</a:t>
            </a:r>
            <a:r>
              <a:rPr lang="it-IT" dirty="0" smtClean="0">
                <a:effectLst/>
              </a:rPr>
              <a:t>"</a:t>
            </a:r>
            <a:r>
              <a:rPr lang="it-IT" dirty="0">
                <a:effectLst/>
              </a:rPr>
              <a:t/>
            </a:r>
            <a:br>
              <a:rPr lang="it-IT" dirty="0">
                <a:effectLst/>
              </a:rPr>
            </a:br>
            <a:r>
              <a:rPr lang="it-IT" sz="2000" dirty="0">
                <a:effectLst/>
              </a:rPr>
              <a:t>Nelson Cenci (1919- 2012</a:t>
            </a:r>
            <a:r>
              <a:rPr lang="it-IT" sz="2000" dirty="0" smtClean="0">
                <a:effectLst/>
              </a:rPr>
              <a:t>)</a:t>
            </a:r>
            <a:endParaRPr lang="it-IT" sz="2000"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38</a:t>
            </a:fld>
            <a:endParaRPr lang="it-IT" altLang="it-IT"/>
          </a:p>
        </p:txBody>
      </p:sp>
      <p:pic>
        <p:nvPicPr>
          <p:cNvPr id="1026" name="Picture 2" descr="C:\OSVALDO\Temp ANA\Non furon solo anim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7475"/>
            <a:ext cx="5112568" cy="652699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220072" y="4149080"/>
            <a:ext cx="3923928" cy="2308324"/>
          </a:xfrm>
          <a:prstGeom prst="rect">
            <a:avLst/>
          </a:prstGeom>
          <a:noFill/>
        </p:spPr>
        <p:txBody>
          <a:bodyPr wrap="square" rtlCol="0">
            <a:spAutoFit/>
          </a:bodyPr>
          <a:lstStyle/>
          <a:p>
            <a:pPr algn="ctr"/>
            <a:r>
              <a:rPr lang="it-IT" b="1" dirty="0">
                <a:solidFill>
                  <a:srgbClr val="FF0000"/>
                </a:solidFill>
              </a:rPr>
              <a:t>Scrittore. </a:t>
            </a:r>
            <a:r>
              <a:rPr lang="it-IT" b="1" dirty="0" smtClean="0">
                <a:solidFill>
                  <a:srgbClr val="FF0000"/>
                </a:solidFill>
              </a:rPr>
              <a:t>Alpino ha </a:t>
            </a:r>
            <a:r>
              <a:rPr lang="it-IT" b="1" dirty="0">
                <a:solidFill>
                  <a:srgbClr val="FF0000"/>
                </a:solidFill>
              </a:rPr>
              <a:t>partecipato alla </a:t>
            </a:r>
            <a:r>
              <a:rPr lang="it-IT" b="1" dirty="0" smtClean="0">
                <a:solidFill>
                  <a:srgbClr val="FF0000"/>
                </a:solidFill>
              </a:rPr>
              <a:t>guerra </a:t>
            </a:r>
            <a:r>
              <a:rPr lang="it-IT" b="1" dirty="0">
                <a:solidFill>
                  <a:srgbClr val="FF0000"/>
                </a:solidFill>
              </a:rPr>
              <a:t>in Montenegro con la "</a:t>
            </a:r>
            <a:r>
              <a:rPr lang="it-IT" b="1" dirty="0" smtClean="0">
                <a:solidFill>
                  <a:srgbClr val="FF0000"/>
                </a:solidFill>
              </a:rPr>
              <a:t>Julia« e nel </a:t>
            </a:r>
            <a:r>
              <a:rPr lang="it-IT" b="1" dirty="0">
                <a:solidFill>
                  <a:srgbClr val="FF0000"/>
                </a:solidFill>
              </a:rPr>
              <a:t>1942 parte per </a:t>
            </a:r>
            <a:r>
              <a:rPr lang="it-IT" b="1" dirty="0" smtClean="0">
                <a:solidFill>
                  <a:srgbClr val="FF0000"/>
                </a:solidFill>
              </a:rPr>
              <a:t>la Russia </a:t>
            </a:r>
            <a:r>
              <a:rPr lang="it-IT" b="1" dirty="0">
                <a:solidFill>
                  <a:srgbClr val="FF0000"/>
                </a:solidFill>
              </a:rPr>
              <a:t>con la Tridentina, dove viene decorato con medaglia d'argento al Valor Militare </a:t>
            </a:r>
            <a:r>
              <a:rPr lang="it-IT" b="1" dirty="0" smtClean="0">
                <a:solidFill>
                  <a:srgbClr val="FF0000"/>
                </a:solidFill>
              </a:rPr>
              <a:t>Terminata </a:t>
            </a:r>
            <a:r>
              <a:rPr lang="it-IT" b="1" dirty="0">
                <a:solidFill>
                  <a:srgbClr val="FF0000"/>
                </a:solidFill>
              </a:rPr>
              <a:t>la guerra si laurea in Medicina e Chirurgia</a:t>
            </a:r>
          </a:p>
        </p:txBody>
      </p:sp>
    </p:spTree>
    <p:extLst>
      <p:ext uri="{BB962C8B-B14F-4D97-AF65-F5344CB8AC3E}">
        <p14:creationId xmlns:p14="http://schemas.microsoft.com/office/powerpoint/2010/main" val="1575867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39</a:t>
            </a:fld>
            <a:endParaRPr lang="it-IT" altLang="it-IT"/>
          </a:p>
        </p:txBody>
      </p:sp>
      <p:pic>
        <p:nvPicPr>
          <p:cNvPr id="1026" name="Picture 2" descr="C:\OSVALDO\Temp ANA\Cara mamm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4428"/>
            <a:ext cx="4662639" cy="664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24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1296144"/>
          </a:xfrm>
        </p:spPr>
        <p:txBody>
          <a:bodyPr/>
          <a:lstStyle/>
          <a:p>
            <a:pPr eaLnBrk="1" hangingPunct="1">
              <a:defRPr/>
            </a:pPr>
            <a:r>
              <a:rPr lang="it-IT" dirty="0" smtClean="0"/>
              <a:t>Inno e Saluto alla Bandiera</a:t>
            </a:r>
            <a:br>
              <a:rPr lang="it-IT" dirty="0" smtClean="0"/>
            </a:br>
            <a:r>
              <a:rPr lang="it-IT" dirty="0" smtClean="0"/>
              <a:t>prepariamoci ……………</a:t>
            </a:r>
          </a:p>
        </p:txBody>
      </p:sp>
      <p:sp>
        <p:nvSpPr>
          <p:cNvPr id="4" name="Segnaposto numero diapositiva 3"/>
          <p:cNvSpPr>
            <a:spLocks noGrp="1"/>
          </p:cNvSpPr>
          <p:nvPr>
            <p:ph type="sldNum" sz="quarter" idx="12"/>
          </p:nvPr>
        </p:nvSpPr>
        <p:spPr/>
        <p:txBody>
          <a:bodyPr/>
          <a:lstStyle/>
          <a:p>
            <a:pPr>
              <a:defRPr/>
            </a:pPr>
            <a:fld id="{DC2594B2-7D53-49DF-AD46-FA30F667A0E2}" type="slidenum">
              <a:rPr lang="it-IT" altLang="it-IT"/>
              <a:pPr>
                <a:defRPr/>
              </a:pPr>
              <a:t>4</a:t>
            </a:fld>
            <a:endParaRPr lang="it-IT" altLang="it-IT"/>
          </a:p>
        </p:txBody>
      </p:sp>
      <p:pic>
        <p:nvPicPr>
          <p:cNvPr id="4100" name="Picture 5" descr="C:\DOWNLOAD\1-Saluto-alla-bandier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28800"/>
            <a:ext cx="4956845" cy="494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OSVALDO\Jeraci _ALPINI\Ana Ass Naz Alpini\Foto varie\Alpini bandi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641375"/>
            <a:ext cx="2808312" cy="4879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1052513"/>
          </a:xfrm>
        </p:spPr>
        <p:txBody>
          <a:bodyPr/>
          <a:lstStyle/>
          <a:p>
            <a:pPr>
              <a:defRPr/>
            </a:pPr>
            <a:r>
              <a:rPr lang="it-IT" sz="3200" dirty="0" smtClean="0"/>
              <a:t>Belluno: monumento …… a coloro che diedero tanto senza mai chiedere nulla</a:t>
            </a:r>
            <a:endParaRPr lang="it-IT" sz="3200" dirty="0"/>
          </a:p>
        </p:txBody>
      </p:sp>
      <p:sp>
        <p:nvSpPr>
          <p:cNvPr id="4" name="Segnaposto numero diapositiva 3"/>
          <p:cNvSpPr>
            <a:spLocks noGrp="1"/>
          </p:cNvSpPr>
          <p:nvPr>
            <p:ph type="sldNum" sz="quarter" idx="12"/>
          </p:nvPr>
        </p:nvSpPr>
        <p:spPr/>
        <p:txBody>
          <a:bodyPr/>
          <a:lstStyle/>
          <a:p>
            <a:pPr>
              <a:defRPr/>
            </a:pPr>
            <a:fld id="{C13D3F96-D32D-47AC-BFD0-22D4F84FA239}" type="slidenum">
              <a:rPr lang="it-IT" altLang="it-IT" smtClean="0"/>
              <a:pPr>
                <a:defRPr/>
              </a:pPr>
              <a:t>40</a:t>
            </a:fld>
            <a:endParaRPr lang="it-IT" altLang="it-IT"/>
          </a:p>
        </p:txBody>
      </p:sp>
      <p:pic>
        <p:nvPicPr>
          <p:cNvPr id="1026" name="Picture 2" descr="C:\OSVALDO\Jeraci _ALPINI\Ana Ass Naz Alpini\ANA PC\Scuole\Varie foto\a coloro che tanto died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49703"/>
            <a:ext cx="7608409" cy="570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591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1052513"/>
          </a:xfrm>
        </p:spPr>
        <p:txBody>
          <a:bodyPr/>
          <a:lstStyle/>
          <a:p>
            <a:pPr>
              <a:defRPr/>
            </a:pPr>
            <a:r>
              <a:rPr lang="it-IT" sz="3200" dirty="0" smtClean="0"/>
              <a:t>Roma, Villa Borghese. </a:t>
            </a:r>
            <a:br>
              <a:rPr lang="it-IT" sz="3200" dirty="0" smtClean="0"/>
            </a:br>
            <a:r>
              <a:rPr lang="it-IT" sz="3200" dirty="0" smtClean="0"/>
              <a:t>Monumento all'umile «eroe» degli alpini</a:t>
            </a:r>
            <a:endParaRPr lang="it-IT" sz="3200" dirty="0"/>
          </a:p>
        </p:txBody>
      </p:sp>
      <p:sp>
        <p:nvSpPr>
          <p:cNvPr id="4" name="Segnaposto numero diapositiva 3"/>
          <p:cNvSpPr>
            <a:spLocks noGrp="1"/>
          </p:cNvSpPr>
          <p:nvPr>
            <p:ph type="sldNum" sz="quarter" idx="12"/>
          </p:nvPr>
        </p:nvSpPr>
        <p:spPr/>
        <p:txBody>
          <a:bodyPr/>
          <a:lstStyle/>
          <a:p>
            <a:pPr>
              <a:defRPr/>
            </a:pPr>
            <a:fld id="{C13D3F96-D32D-47AC-BFD0-22D4F84FA239}" type="slidenum">
              <a:rPr lang="it-IT" altLang="it-IT" smtClean="0"/>
              <a:pPr>
                <a:defRPr/>
              </a:pPr>
              <a:t>41</a:t>
            </a:fld>
            <a:endParaRPr lang="it-IT" altLang="it-IT"/>
          </a:p>
        </p:txBody>
      </p:sp>
      <p:pic>
        <p:nvPicPr>
          <p:cNvPr id="19460" name="Picture 2" descr="C:\OSVALDO\Jeraci_Personale\Ana Ass Naz Alpini\ANA PC\Scuole\Varie foto\800px-Alpinetroop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47763"/>
            <a:ext cx="7632700"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555776" y="0"/>
            <a:ext cx="6588224" cy="1512556"/>
          </a:xfrm>
        </p:spPr>
        <p:txBody>
          <a:bodyPr/>
          <a:lstStyle/>
          <a:p>
            <a:pPr algn="r">
              <a:defRPr/>
            </a:pPr>
            <a:r>
              <a:rPr lang="it-IT" sz="3200" dirty="0" smtClean="0"/>
              <a:t>Ultimo mulo in vita è IROSO </a:t>
            </a:r>
            <a:br>
              <a:rPr lang="it-IT" sz="3200" dirty="0" smtClean="0"/>
            </a:br>
            <a:r>
              <a:rPr lang="it-IT" sz="2400" dirty="0" smtClean="0"/>
              <a:t>(2019 40 anni del mulo=120 anni di un umano)</a:t>
            </a:r>
            <a:endParaRPr lang="it-IT" sz="3200" dirty="0"/>
          </a:p>
        </p:txBody>
      </p:sp>
      <p:sp>
        <p:nvSpPr>
          <p:cNvPr id="4" name="Segnaposto numero diapositiva 3"/>
          <p:cNvSpPr>
            <a:spLocks noGrp="1"/>
          </p:cNvSpPr>
          <p:nvPr>
            <p:ph type="sldNum" sz="quarter" idx="12"/>
          </p:nvPr>
        </p:nvSpPr>
        <p:spPr/>
        <p:txBody>
          <a:bodyPr/>
          <a:lstStyle/>
          <a:p>
            <a:pPr>
              <a:defRPr/>
            </a:pPr>
            <a:fld id="{C13D3F96-D32D-47AC-BFD0-22D4F84FA239}" type="slidenum">
              <a:rPr lang="it-IT" altLang="it-IT" smtClean="0"/>
              <a:pPr>
                <a:defRPr/>
              </a:pPr>
              <a:t>42</a:t>
            </a:fld>
            <a:endParaRPr lang="it-IT" altLang="it-IT"/>
          </a:p>
        </p:txBody>
      </p:sp>
      <p:pic>
        <p:nvPicPr>
          <p:cNvPr id="1026" name="Picture 2" descr="C:\OSVALDO\Temp ANA\Mulo Iroso 2018 40an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7476"/>
            <a:ext cx="2016224" cy="15125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SVALDO\Temp ANA\Mulo Iroso 201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5" y="1720032"/>
            <a:ext cx="9080937"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64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28600"/>
            <a:ext cx="8229600" cy="608112"/>
          </a:xfrm>
        </p:spPr>
        <p:txBody>
          <a:bodyPr/>
          <a:lstStyle/>
          <a:p>
            <a:pPr>
              <a:defRPr/>
            </a:pPr>
            <a:r>
              <a:rPr lang="it-IT" sz="3200" dirty="0" smtClean="0"/>
              <a:t>Ultimo mulo in vita è IROSO </a:t>
            </a:r>
            <a:endParaRPr lang="it-IT" sz="3200" dirty="0"/>
          </a:p>
        </p:txBody>
      </p:sp>
      <p:sp>
        <p:nvSpPr>
          <p:cNvPr id="4" name="Segnaposto numero diapositiva 3"/>
          <p:cNvSpPr>
            <a:spLocks noGrp="1"/>
          </p:cNvSpPr>
          <p:nvPr>
            <p:ph type="sldNum" sz="quarter" idx="12"/>
          </p:nvPr>
        </p:nvSpPr>
        <p:spPr/>
        <p:txBody>
          <a:bodyPr/>
          <a:lstStyle/>
          <a:p>
            <a:pPr>
              <a:defRPr/>
            </a:pPr>
            <a:fld id="{C13D3F96-D32D-47AC-BFD0-22D4F84FA239}" type="slidenum">
              <a:rPr lang="it-IT" altLang="it-IT" smtClean="0"/>
              <a:pPr>
                <a:defRPr/>
              </a:pPr>
              <a:t>43</a:t>
            </a:fld>
            <a:endParaRPr lang="it-IT" altLang="it-IT"/>
          </a:p>
        </p:txBody>
      </p:sp>
      <p:pic>
        <p:nvPicPr>
          <p:cNvPr id="3" name="I 40 ANNI DEL MULO IROSO FESTA DI COMPLEANNO 1gen20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3" y="764704"/>
            <a:ext cx="8856985" cy="5544616"/>
          </a:xfrm>
          <a:prstGeom prst="rect">
            <a:avLst/>
          </a:prstGeom>
        </p:spPr>
      </p:pic>
    </p:spTree>
    <p:extLst>
      <p:ext uri="{BB962C8B-B14F-4D97-AF65-F5344CB8AC3E}">
        <p14:creationId xmlns:p14="http://schemas.microsoft.com/office/powerpoint/2010/main" val="36878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GUERRA!</a:t>
            </a:r>
            <a:endParaRPr lang="it-IT" dirty="0"/>
          </a:p>
        </p:txBody>
      </p:sp>
      <p:sp>
        <p:nvSpPr>
          <p:cNvPr id="3" name="Segnaposto contenuto 2"/>
          <p:cNvSpPr>
            <a:spLocks noGrp="1"/>
          </p:cNvSpPr>
          <p:nvPr>
            <p:ph idx="1"/>
          </p:nvPr>
        </p:nvSpPr>
        <p:spPr/>
        <p:txBody>
          <a:bodyPr/>
          <a:lstStyle/>
          <a:p>
            <a:pPr marL="0" indent="0">
              <a:buNone/>
            </a:pPr>
            <a:r>
              <a:rPr lang="it-IT" dirty="0" smtClean="0"/>
              <a:t>COSA MI DITE DELLA PAROLA GUERRA?</a:t>
            </a:r>
          </a:p>
          <a:p>
            <a:pPr marL="0" indent="0">
              <a:buNone/>
            </a:pP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44</a:t>
            </a:fld>
            <a:endParaRPr lang="it-IT" altLang="it-IT"/>
          </a:p>
        </p:txBody>
      </p:sp>
    </p:spTree>
    <p:extLst>
      <p:ext uri="{BB962C8B-B14F-4D97-AF65-F5344CB8AC3E}">
        <p14:creationId xmlns:p14="http://schemas.microsoft.com/office/powerpoint/2010/main" val="3319586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Io vi dico ………..</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45</a:t>
            </a:fld>
            <a:endParaRPr lang="it-IT" altLang="it-IT"/>
          </a:p>
        </p:txBody>
      </p:sp>
      <p:pic>
        <p:nvPicPr>
          <p:cNvPr id="1026" name="Picture 2" descr="C:\OSVALDO\Temp ANA\WW1_Brit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268760"/>
            <a:ext cx="8704967"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85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464096"/>
          </a:xfrm>
        </p:spPr>
        <p:txBody>
          <a:bodyPr/>
          <a:lstStyle/>
          <a:p>
            <a:r>
              <a:rPr lang="it-IT" dirty="0" smtClean="0"/>
              <a:t>Io vi dico ………..</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46</a:t>
            </a:fld>
            <a:endParaRPr lang="it-IT" altLang="it-IT"/>
          </a:p>
        </p:txBody>
      </p:sp>
      <p:pic>
        <p:nvPicPr>
          <p:cNvPr id="2050" name="Picture 2" descr="C:\OSVALDO\Temp ANA\Cartaeur1914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856984" cy="585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1080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823913"/>
          </a:xfrm>
        </p:spPr>
        <p:txBody>
          <a:bodyPr/>
          <a:lstStyle/>
          <a:p>
            <a:pPr eaLnBrk="1" hangingPunct="1">
              <a:defRPr/>
            </a:pPr>
            <a:r>
              <a:rPr lang="it-IT" dirty="0" smtClean="0"/>
              <a:t>La 1° Guerra Mondiale</a:t>
            </a:r>
          </a:p>
        </p:txBody>
      </p:sp>
      <p:sp>
        <p:nvSpPr>
          <p:cNvPr id="3" name="Segnaposto contenuto 2"/>
          <p:cNvSpPr>
            <a:spLocks noGrp="1"/>
          </p:cNvSpPr>
          <p:nvPr>
            <p:ph idx="1"/>
          </p:nvPr>
        </p:nvSpPr>
        <p:spPr>
          <a:xfrm>
            <a:off x="0" y="836613"/>
            <a:ext cx="9144000" cy="6021387"/>
          </a:xfrm>
        </p:spPr>
        <p:txBody>
          <a:bodyPr/>
          <a:lstStyle/>
          <a:p>
            <a:pPr algn="ctr" eaLnBrk="1" hangingPunct="1">
              <a:defRPr/>
            </a:pPr>
            <a:r>
              <a:rPr lang="it-IT" b="1" dirty="0" smtClean="0">
                <a:solidFill>
                  <a:srgbClr val="FF0000"/>
                </a:solidFill>
              </a:rPr>
              <a:t>Per la prima volta gli Alpini furono chiamati a difendere la propria terra e i propri cari ma a caro prezzo. </a:t>
            </a:r>
            <a:endParaRPr lang="it-IT" b="1" dirty="0">
              <a:solidFill>
                <a:srgbClr val="FF0000"/>
              </a:solidFill>
            </a:endParaRPr>
          </a:p>
          <a:p>
            <a:pPr algn="ctr" eaLnBrk="1" hangingPunct="1">
              <a:defRPr/>
            </a:pPr>
            <a:r>
              <a:rPr lang="it-IT" dirty="0" smtClean="0"/>
              <a:t>9 milioni di morti in tutta l’Europa, </a:t>
            </a:r>
          </a:p>
          <a:p>
            <a:pPr algn="ctr" eaLnBrk="1" hangingPunct="1">
              <a:defRPr/>
            </a:pPr>
            <a:r>
              <a:rPr lang="it-IT" dirty="0" smtClean="0"/>
              <a:t>in </a:t>
            </a:r>
            <a:r>
              <a:rPr lang="it-IT" dirty="0"/>
              <a:t>I</a:t>
            </a:r>
            <a:r>
              <a:rPr lang="it-IT" dirty="0" smtClean="0"/>
              <a:t>talia 525.000 morti di cui 80.000 alpini</a:t>
            </a:r>
          </a:p>
          <a:p>
            <a:pPr algn="ctr" eaLnBrk="1" hangingPunct="1">
              <a:defRPr/>
            </a:pPr>
            <a:r>
              <a:rPr lang="it-IT" dirty="0" smtClean="0">
                <a:solidFill>
                  <a:srgbClr val="00D223"/>
                </a:solidFill>
              </a:rPr>
              <a:t>Alla metà di giugno del </a:t>
            </a:r>
            <a:r>
              <a:rPr lang="it-IT" b="1" dirty="0" smtClean="0">
                <a:solidFill>
                  <a:srgbClr val="00D223"/>
                </a:solidFill>
              </a:rPr>
              <a:t>1915</a:t>
            </a:r>
            <a:r>
              <a:rPr lang="it-IT" dirty="0" smtClean="0">
                <a:solidFill>
                  <a:srgbClr val="00D223"/>
                </a:solidFill>
              </a:rPr>
              <a:t> gli Alpini effettuarono la prima leggendaria impresa, la </a:t>
            </a:r>
            <a:r>
              <a:rPr lang="it-IT" b="1" dirty="0" smtClean="0">
                <a:solidFill>
                  <a:srgbClr val="00D223"/>
                </a:solidFill>
              </a:rPr>
              <a:t>conquista del Monte Nero</a:t>
            </a:r>
            <a:r>
              <a:rPr lang="it-IT" dirty="0" smtClean="0">
                <a:solidFill>
                  <a:srgbClr val="00D223"/>
                </a:solidFill>
              </a:rPr>
              <a:t>, davanti alla quale anche i nostri avversari così si espressero:</a:t>
            </a:r>
            <a:r>
              <a:rPr lang="it-IT" dirty="0" smtClean="0"/>
              <a:t> </a:t>
            </a:r>
          </a:p>
          <a:p>
            <a:pPr marL="0" indent="0" algn="ctr" eaLnBrk="1" hangingPunct="1">
              <a:buNone/>
              <a:defRPr/>
            </a:pPr>
            <a:r>
              <a:rPr lang="it-IT" dirty="0" smtClean="0"/>
              <a:t>“</a:t>
            </a:r>
            <a:r>
              <a:rPr lang="it-IT" b="1" i="1" dirty="0" smtClean="0"/>
              <a:t>Giù il cappello davanti gli alpini ! questo è stato un colpo da maestro</a:t>
            </a:r>
            <a:r>
              <a:rPr lang="it-IT" dirty="0" smtClean="0"/>
              <a:t>”. </a:t>
            </a:r>
          </a:p>
          <a:p>
            <a:pPr marL="0" indent="0" eaLnBrk="1" hangingPunct="1">
              <a:buFontTx/>
              <a:buNone/>
              <a:defRPr/>
            </a:pPr>
            <a:endParaRPr lang="it-IT" dirty="0" smtClean="0"/>
          </a:p>
        </p:txBody>
      </p:sp>
      <p:sp>
        <p:nvSpPr>
          <p:cNvPr id="4" name="Segnaposto numero diapositiva 3"/>
          <p:cNvSpPr>
            <a:spLocks noGrp="1"/>
          </p:cNvSpPr>
          <p:nvPr>
            <p:ph type="sldNum" sz="quarter" idx="12"/>
          </p:nvPr>
        </p:nvSpPr>
        <p:spPr/>
        <p:txBody>
          <a:bodyPr/>
          <a:lstStyle/>
          <a:p>
            <a:pPr>
              <a:defRPr/>
            </a:pPr>
            <a:fld id="{F9D99CC4-DD02-4660-8F42-CCEFFACF1136}" type="slidenum">
              <a:rPr lang="it-IT" altLang="it-IT"/>
              <a:pPr>
                <a:defRPr/>
              </a:pPr>
              <a:t>47</a:t>
            </a:fld>
            <a:endParaRPr lang="it-IT" alt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48</a:t>
            </a:fld>
            <a:endParaRPr lang="it-IT" altLang="it-IT"/>
          </a:p>
        </p:txBody>
      </p:sp>
      <p:pic>
        <p:nvPicPr>
          <p:cNvPr id="6146" name="Picture 2" descr="C:\OSVALDO\Temp ANA\Alpini (pubblicazione del 1935) presa di Monte N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5" y="116632"/>
            <a:ext cx="3542083" cy="604878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OSVALDO\Temp ANA\Truppe alpine al lavoro sul Monte Nero 19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896" y="59138"/>
            <a:ext cx="4696559" cy="30442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SVALDO\Jeraci _ALPINI\Ana Ass Naz Alpini\Storia\Tende degli alpini sul monte ne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183" y="3172748"/>
            <a:ext cx="4730273" cy="36955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251520" y="6206294"/>
            <a:ext cx="3456384" cy="369332"/>
          </a:xfrm>
          <a:prstGeom prst="rect">
            <a:avLst/>
          </a:prstGeom>
          <a:noFill/>
        </p:spPr>
        <p:txBody>
          <a:bodyPr wrap="square" rtlCol="0">
            <a:spAutoFit/>
          </a:bodyPr>
          <a:lstStyle/>
          <a:p>
            <a:pPr algn="ctr"/>
            <a:r>
              <a:rPr lang="it-IT" b="1" dirty="0" smtClean="0"/>
              <a:t>MONTE NERO 1915</a:t>
            </a:r>
            <a:endParaRPr lang="it-IT" b="1" dirty="0"/>
          </a:p>
        </p:txBody>
      </p:sp>
      <p:sp>
        <p:nvSpPr>
          <p:cNvPr id="7" name="CasellaDiTesto 6"/>
          <p:cNvSpPr txBox="1"/>
          <p:nvPr/>
        </p:nvSpPr>
        <p:spPr>
          <a:xfrm>
            <a:off x="4399919" y="3356992"/>
            <a:ext cx="1036177" cy="369332"/>
          </a:xfrm>
          <a:prstGeom prst="rect">
            <a:avLst/>
          </a:prstGeom>
          <a:noFill/>
        </p:spPr>
        <p:txBody>
          <a:bodyPr wrap="square" rtlCol="0">
            <a:spAutoFit/>
          </a:bodyPr>
          <a:lstStyle/>
          <a:p>
            <a:r>
              <a:rPr lang="it-IT" b="1" dirty="0" smtClean="0">
                <a:solidFill>
                  <a:schemeClr val="bg2"/>
                </a:solidFill>
              </a:rPr>
              <a:t>TENDE</a:t>
            </a:r>
            <a:endParaRPr lang="it-IT" b="1" dirty="0">
              <a:solidFill>
                <a:schemeClr val="bg2"/>
              </a:solidFill>
            </a:endParaRPr>
          </a:p>
        </p:txBody>
      </p:sp>
      <p:sp>
        <p:nvSpPr>
          <p:cNvPr id="11" name="CasellaDiTesto 10"/>
          <p:cNvSpPr txBox="1"/>
          <p:nvPr/>
        </p:nvSpPr>
        <p:spPr>
          <a:xfrm>
            <a:off x="4211959" y="485964"/>
            <a:ext cx="1036177" cy="923330"/>
          </a:xfrm>
          <a:prstGeom prst="rect">
            <a:avLst/>
          </a:prstGeom>
          <a:noFill/>
        </p:spPr>
        <p:txBody>
          <a:bodyPr wrap="square" rtlCol="0">
            <a:spAutoFit/>
          </a:bodyPr>
          <a:lstStyle/>
          <a:p>
            <a:r>
              <a:rPr lang="it-IT" b="1" dirty="0" smtClean="0">
                <a:solidFill>
                  <a:schemeClr val="bg2"/>
                </a:solidFill>
              </a:rPr>
              <a:t>Alpini al lavoro</a:t>
            </a:r>
            <a:endParaRPr lang="it-IT" b="1" dirty="0">
              <a:solidFill>
                <a:schemeClr val="bg2"/>
              </a:solidFill>
            </a:endParaRPr>
          </a:p>
        </p:txBody>
      </p:sp>
    </p:spTree>
    <p:extLst>
      <p:ext uri="{BB962C8B-B14F-4D97-AF65-F5344CB8AC3E}">
        <p14:creationId xmlns:p14="http://schemas.microsoft.com/office/powerpoint/2010/main" val="2446814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solidFill>
                  <a:srgbClr val="C00000"/>
                </a:solidFill>
              </a:rPr>
              <a:t>Rivoli e il Monte Nero</a:t>
            </a:r>
          </a:p>
        </p:txBody>
      </p:sp>
      <p:sp>
        <p:nvSpPr>
          <p:cNvPr id="21507" name="Segnaposto contenuto 2"/>
          <p:cNvSpPr>
            <a:spLocks noGrp="1"/>
          </p:cNvSpPr>
          <p:nvPr>
            <p:ph idx="1"/>
          </p:nvPr>
        </p:nvSpPr>
        <p:spPr>
          <a:xfrm>
            <a:off x="323850" y="1052513"/>
            <a:ext cx="8362950" cy="1655762"/>
          </a:xfrm>
        </p:spPr>
        <p:txBody>
          <a:bodyPr/>
          <a:lstStyle/>
          <a:p>
            <a:pPr marL="0" indent="0" algn="ctr" eaLnBrk="1" hangingPunct="1">
              <a:buFontTx/>
              <a:buNone/>
            </a:pPr>
            <a:r>
              <a:rPr lang="it-IT" altLang="it-IT" sz="2800" dirty="0" smtClean="0"/>
              <a:t>I fondatori del Gruppo Alpini Rivoli (1924) sono stati due eroi che hanno partecipato alla conquista del Monte Nero.</a:t>
            </a:r>
          </a:p>
        </p:txBody>
      </p:sp>
      <p:sp>
        <p:nvSpPr>
          <p:cNvPr id="4" name="Segnaposto numero diapositiva 3"/>
          <p:cNvSpPr>
            <a:spLocks noGrp="1"/>
          </p:cNvSpPr>
          <p:nvPr>
            <p:ph type="sldNum" sz="quarter" idx="12"/>
          </p:nvPr>
        </p:nvSpPr>
        <p:spPr/>
        <p:txBody>
          <a:bodyPr/>
          <a:lstStyle/>
          <a:p>
            <a:pPr>
              <a:defRPr/>
            </a:pPr>
            <a:fld id="{97E24B7F-FA88-4D03-A2A7-B86C9EBD960E}" type="slidenum">
              <a:rPr lang="it-IT" altLang="it-IT"/>
              <a:pPr>
                <a:defRPr/>
              </a:pPr>
              <a:t>49</a:t>
            </a:fld>
            <a:endParaRPr lang="it-IT" altLang="it-IT"/>
          </a:p>
        </p:txBody>
      </p:sp>
      <p:pic>
        <p:nvPicPr>
          <p:cNvPr id="21509" name="Immagine 4" descr="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517775"/>
            <a:ext cx="19446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CasellaDiTesto 6"/>
          <p:cNvSpPr txBox="1">
            <a:spLocks noChangeArrowheads="1"/>
          </p:cNvSpPr>
          <p:nvPr/>
        </p:nvSpPr>
        <p:spPr bwMode="auto">
          <a:xfrm>
            <a:off x="2578100" y="2754313"/>
            <a:ext cx="5832475" cy="1938337"/>
          </a:xfrm>
          <a:prstGeom prst="rect">
            <a:avLst/>
          </a:prstGeom>
          <a:solidFill>
            <a:srgbClr val="FFC000"/>
          </a:solidFill>
          <a:ln>
            <a:noFill/>
          </a:ln>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defRPr/>
            </a:pPr>
            <a:r>
              <a:rPr lang="it-IT" altLang="it-IT" sz="2000" b="1" dirty="0" smtClean="0">
                <a:solidFill>
                  <a:srgbClr val="FF0000"/>
                </a:solidFill>
              </a:rPr>
              <a:t>Alpino Giuseppe Malandrino </a:t>
            </a:r>
            <a:r>
              <a:rPr lang="it-IT" altLang="it-IT" sz="2000" b="1" dirty="0" smtClean="0">
                <a:solidFill>
                  <a:schemeClr val="accent4">
                    <a:lumMod val="10000"/>
                  </a:schemeClr>
                </a:solidFill>
              </a:rPr>
              <a:t>(1892-1956)</a:t>
            </a:r>
            <a:br>
              <a:rPr lang="it-IT" altLang="it-IT" sz="2000" b="1" dirty="0" smtClean="0">
                <a:solidFill>
                  <a:schemeClr val="accent4">
                    <a:lumMod val="10000"/>
                  </a:schemeClr>
                </a:solidFill>
              </a:rPr>
            </a:br>
            <a:r>
              <a:rPr lang="it-IT" altLang="it-IT" sz="2000" b="1" dirty="0" smtClean="0">
                <a:solidFill>
                  <a:schemeClr val="accent4">
                    <a:lumMod val="10000"/>
                  </a:schemeClr>
                </a:solidFill>
              </a:rPr>
              <a:t> nato a Rivoli </a:t>
            </a:r>
            <a:r>
              <a:rPr lang="it-IT" altLang="it-IT" sz="2000" dirty="0" smtClean="0">
                <a:solidFill>
                  <a:schemeClr val="accent4">
                    <a:lumMod val="10000"/>
                  </a:schemeClr>
                </a:solidFill>
              </a:rPr>
              <a:t/>
            </a:r>
            <a:br>
              <a:rPr lang="it-IT" altLang="it-IT" sz="2000" dirty="0" smtClean="0">
                <a:solidFill>
                  <a:schemeClr val="accent4">
                    <a:lumMod val="10000"/>
                  </a:schemeClr>
                </a:solidFill>
              </a:rPr>
            </a:br>
            <a:r>
              <a:rPr lang="it-IT" altLang="it-IT" sz="2000" b="1" i="1" dirty="0" smtClean="0">
                <a:solidFill>
                  <a:schemeClr val="accent4">
                    <a:lumMod val="10000"/>
                  </a:schemeClr>
                </a:solidFill>
              </a:rPr>
              <a:t>– </a:t>
            </a:r>
            <a:r>
              <a:rPr lang="it-IT" altLang="it-IT" sz="2000" b="1" dirty="0" smtClean="0">
                <a:solidFill>
                  <a:schemeClr val="accent4">
                    <a:lumMod val="10000"/>
                  </a:schemeClr>
                </a:solidFill>
              </a:rPr>
              <a:t>Medaglia di bronzo al Valor Militare </a:t>
            </a:r>
            <a:r>
              <a:rPr lang="it-IT" altLang="it-IT" sz="2000" b="1" i="1" dirty="0" smtClean="0">
                <a:solidFill>
                  <a:schemeClr val="accent4">
                    <a:lumMod val="10000"/>
                  </a:schemeClr>
                </a:solidFill>
              </a:rPr>
              <a:t>– </a:t>
            </a:r>
          </a:p>
          <a:p>
            <a:pPr algn="ctr" eaLnBrk="1" hangingPunct="1">
              <a:spcBef>
                <a:spcPct val="0"/>
              </a:spcBef>
              <a:buClrTx/>
              <a:buFontTx/>
              <a:buNone/>
              <a:defRPr/>
            </a:pPr>
            <a:r>
              <a:rPr lang="it-IT" altLang="it-IT" sz="2000" b="1" i="1" dirty="0" smtClean="0">
                <a:solidFill>
                  <a:schemeClr val="accent4">
                    <a:lumMod val="10000"/>
                  </a:schemeClr>
                </a:solidFill>
              </a:rPr>
              <a:t>  Monte Nero, 16 giugno 1915</a:t>
            </a:r>
          </a:p>
          <a:p>
            <a:pPr algn="ctr" eaLnBrk="1" hangingPunct="1">
              <a:spcBef>
                <a:spcPct val="0"/>
              </a:spcBef>
              <a:buClrTx/>
              <a:buFontTx/>
              <a:buNone/>
              <a:defRPr/>
            </a:pPr>
            <a:endParaRPr lang="it-IT" altLang="it-IT" sz="2000" b="1" i="1" dirty="0" smtClean="0">
              <a:solidFill>
                <a:schemeClr val="accent4">
                  <a:lumMod val="10000"/>
                </a:schemeClr>
              </a:solidFill>
            </a:endParaRPr>
          </a:p>
          <a:p>
            <a:pPr algn="ctr" eaLnBrk="1" hangingPunct="1">
              <a:spcBef>
                <a:spcPct val="0"/>
              </a:spcBef>
              <a:buClrTx/>
              <a:buFontTx/>
              <a:buNone/>
              <a:defRPr/>
            </a:pPr>
            <a:r>
              <a:rPr lang="it-IT" altLang="it-IT" sz="2000" b="1" i="1" dirty="0" smtClean="0">
                <a:solidFill>
                  <a:schemeClr val="accent4">
                    <a:lumMod val="10000"/>
                  </a:schemeClr>
                </a:solidFill>
              </a:rPr>
              <a:t>1° Capogruppo Alpini Rivoli</a:t>
            </a:r>
            <a:endParaRPr lang="it-IT" altLang="it-IT" sz="2000" dirty="0" smtClean="0">
              <a:solidFill>
                <a:schemeClr val="accent4">
                  <a:lumMod val="10000"/>
                </a:schemeClr>
              </a:solidFill>
            </a:endParaRPr>
          </a:p>
        </p:txBody>
      </p:sp>
      <p:pic>
        <p:nvPicPr>
          <p:cNvPr id="21511" name="Immagine 7" descr="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4797425"/>
            <a:ext cx="18700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CasellaDiTesto 8"/>
          <p:cNvSpPr txBox="1">
            <a:spLocks noChangeArrowheads="1"/>
          </p:cNvSpPr>
          <p:nvPr/>
        </p:nvSpPr>
        <p:spPr bwMode="auto">
          <a:xfrm>
            <a:off x="2771775" y="4797425"/>
            <a:ext cx="5040313" cy="1938338"/>
          </a:xfrm>
          <a:prstGeom prst="rect">
            <a:avLst/>
          </a:prstGeom>
          <a:solidFill>
            <a:schemeClr val="bg2">
              <a:lumMod val="50000"/>
              <a:lumOff val="50000"/>
            </a:schemeClr>
          </a:solidFill>
          <a:ln>
            <a:noFill/>
          </a:ln>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defRPr/>
            </a:pPr>
            <a:r>
              <a:rPr lang="it-IT" altLang="it-IT" sz="2000" b="1" dirty="0" smtClean="0">
                <a:solidFill>
                  <a:srgbClr val="FF0000"/>
                </a:solidFill>
              </a:rPr>
              <a:t>Alpino Beniamino Ferrero </a:t>
            </a:r>
            <a:r>
              <a:rPr lang="it-IT" altLang="it-IT" sz="2000" b="1" dirty="0" smtClean="0">
                <a:solidFill>
                  <a:schemeClr val="accent4">
                    <a:lumMod val="10000"/>
                  </a:schemeClr>
                </a:solidFill>
              </a:rPr>
              <a:t>(1893-1968) </a:t>
            </a:r>
            <a:br>
              <a:rPr lang="it-IT" altLang="it-IT" sz="2000" b="1" dirty="0" smtClean="0">
                <a:solidFill>
                  <a:schemeClr val="accent4">
                    <a:lumMod val="10000"/>
                  </a:schemeClr>
                </a:solidFill>
              </a:rPr>
            </a:br>
            <a:r>
              <a:rPr lang="it-IT" altLang="it-IT" sz="2000" b="1" dirty="0" smtClean="0">
                <a:solidFill>
                  <a:schemeClr val="accent4">
                    <a:lumMod val="10000"/>
                  </a:schemeClr>
                </a:solidFill>
              </a:rPr>
              <a:t> nato a Cumiana </a:t>
            </a:r>
            <a:r>
              <a:rPr lang="it-IT" altLang="it-IT" sz="2000" b="1" i="1" dirty="0" smtClean="0">
                <a:solidFill>
                  <a:schemeClr val="accent4">
                    <a:lumMod val="10000"/>
                  </a:schemeClr>
                </a:solidFill>
              </a:rPr>
              <a:t>– </a:t>
            </a:r>
          </a:p>
          <a:p>
            <a:pPr algn="ctr" eaLnBrk="1" hangingPunct="1">
              <a:spcBef>
                <a:spcPct val="0"/>
              </a:spcBef>
              <a:buClrTx/>
              <a:buFontTx/>
              <a:buNone/>
              <a:defRPr/>
            </a:pPr>
            <a:r>
              <a:rPr lang="it-IT" altLang="it-IT" sz="2000" b="1" dirty="0" smtClean="0">
                <a:solidFill>
                  <a:schemeClr val="accent4">
                    <a:lumMod val="10000"/>
                  </a:schemeClr>
                </a:solidFill>
              </a:rPr>
              <a:t>Medaglia d’argento al Valor Militare</a:t>
            </a:r>
            <a:r>
              <a:rPr lang="it-IT" altLang="it-IT" sz="2000" b="1" i="1" dirty="0" smtClean="0">
                <a:solidFill>
                  <a:schemeClr val="accent4">
                    <a:lumMod val="10000"/>
                  </a:schemeClr>
                </a:solidFill>
              </a:rPr>
              <a:t> -</a:t>
            </a:r>
            <a:r>
              <a:rPr lang="it-IT" altLang="it-IT" sz="2000" dirty="0" smtClean="0">
                <a:solidFill>
                  <a:schemeClr val="accent4">
                    <a:lumMod val="10000"/>
                  </a:schemeClr>
                </a:solidFill>
              </a:rPr>
              <a:t/>
            </a:r>
            <a:br>
              <a:rPr lang="it-IT" altLang="it-IT" sz="2000" dirty="0" smtClean="0">
                <a:solidFill>
                  <a:schemeClr val="accent4">
                    <a:lumMod val="10000"/>
                  </a:schemeClr>
                </a:solidFill>
              </a:rPr>
            </a:br>
            <a:r>
              <a:rPr lang="it-IT" altLang="it-IT" sz="2000" b="1" i="1" dirty="0" smtClean="0">
                <a:solidFill>
                  <a:schemeClr val="accent4">
                    <a:lumMod val="10000"/>
                  </a:schemeClr>
                </a:solidFill>
              </a:rPr>
              <a:t>. Monte Nero, 16 giugno 1915 .</a:t>
            </a:r>
          </a:p>
          <a:p>
            <a:pPr algn="ctr" eaLnBrk="1" hangingPunct="1">
              <a:spcBef>
                <a:spcPct val="0"/>
              </a:spcBef>
              <a:buClrTx/>
              <a:buFontTx/>
              <a:buNone/>
              <a:defRPr/>
            </a:pPr>
            <a:endParaRPr lang="it-IT" altLang="it-IT" sz="2000" b="1" i="1" dirty="0" smtClean="0">
              <a:solidFill>
                <a:schemeClr val="accent4">
                  <a:lumMod val="10000"/>
                </a:schemeClr>
              </a:solidFill>
            </a:endParaRPr>
          </a:p>
          <a:p>
            <a:pPr algn="ctr" eaLnBrk="1" hangingPunct="1">
              <a:spcBef>
                <a:spcPct val="0"/>
              </a:spcBef>
              <a:buClrTx/>
              <a:buFontTx/>
              <a:buNone/>
              <a:defRPr/>
            </a:pPr>
            <a:r>
              <a:rPr lang="it-IT" altLang="it-IT" sz="2000" b="1" i="1" dirty="0" smtClean="0">
                <a:solidFill>
                  <a:schemeClr val="accent4">
                    <a:lumMod val="10000"/>
                  </a:schemeClr>
                </a:solidFill>
              </a:rPr>
              <a:t>2° Capogruppo Alpini Rivoli</a:t>
            </a:r>
            <a:endParaRPr lang="it-IT" altLang="it-IT" sz="2000" dirty="0" smtClean="0">
              <a:solidFill>
                <a:schemeClr val="accent4">
                  <a:lumMod val="1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548680"/>
          </a:xfrm>
        </p:spPr>
        <p:txBody>
          <a:bodyPr/>
          <a:lstStyle/>
          <a:p>
            <a:pPr eaLnBrk="1" hangingPunct="1">
              <a:defRPr/>
            </a:pPr>
            <a:r>
              <a:rPr lang="it-IT" sz="2800" dirty="0" smtClean="0"/>
              <a:t>Inno Nazionale e saluto alla Bandiera</a:t>
            </a:r>
          </a:p>
        </p:txBody>
      </p:sp>
      <p:sp>
        <p:nvSpPr>
          <p:cNvPr id="4" name="Segnaposto numero diapositiva 3"/>
          <p:cNvSpPr>
            <a:spLocks noGrp="1"/>
          </p:cNvSpPr>
          <p:nvPr>
            <p:ph type="sldNum" sz="quarter" idx="12"/>
          </p:nvPr>
        </p:nvSpPr>
        <p:spPr/>
        <p:txBody>
          <a:bodyPr/>
          <a:lstStyle/>
          <a:p>
            <a:pPr>
              <a:defRPr/>
            </a:pPr>
            <a:fld id="{DC2594B2-7D53-49DF-AD46-FA30F667A0E2}" type="slidenum">
              <a:rPr lang="it-IT" altLang="it-IT"/>
              <a:pPr>
                <a:defRPr/>
              </a:pPr>
              <a:t>5</a:t>
            </a:fld>
            <a:endParaRPr lang="it-IT" altLang="it-IT"/>
          </a:p>
        </p:txBody>
      </p:sp>
      <p:pic>
        <p:nvPicPr>
          <p:cNvPr id="3" name="ITALIA INNO NAZIONALE tricolore MAMELI BANDIERA ITALIANA 150 anni unità.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85" y="476672"/>
            <a:ext cx="9118315" cy="5788051"/>
          </a:xfrm>
          <a:prstGeom prst="rect">
            <a:avLst/>
          </a:prstGeom>
        </p:spPr>
      </p:pic>
    </p:spTree>
    <p:extLst>
      <p:ext uri="{BB962C8B-B14F-4D97-AF65-F5344CB8AC3E}">
        <p14:creationId xmlns:p14="http://schemas.microsoft.com/office/powerpoint/2010/main" val="22221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3117850" cy="1143000"/>
          </a:xfrm>
        </p:spPr>
        <p:txBody>
          <a:bodyPr/>
          <a:lstStyle/>
          <a:p>
            <a:pPr algn="l"/>
            <a:r>
              <a:rPr lang="it-IT" dirty="0" smtClean="0"/>
              <a:t>Foto I° GM</a:t>
            </a: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50</a:t>
            </a:fld>
            <a:endParaRPr lang="it-IT" altLang="it-IT"/>
          </a:p>
        </p:txBody>
      </p:sp>
      <p:pic>
        <p:nvPicPr>
          <p:cNvPr id="7170"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84784"/>
            <a:ext cx="34194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60082"/>
            <a:ext cx="527685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62" y="4005064"/>
            <a:ext cx="3409487" cy="264803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isultati immagini per alpini prima guerra mondi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289" y="3863686"/>
            <a:ext cx="5138564" cy="277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396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t>La 2° Guerra Mondiale</a:t>
            </a:r>
          </a:p>
        </p:txBody>
      </p:sp>
      <p:sp>
        <p:nvSpPr>
          <p:cNvPr id="3" name="Segnaposto contenuto 2"/>
          <p:cNvSpPr>
            <a:spLocks noGrp="1"/>
          </p:cNvSpPr>
          <p:nvPr>
            <p:ph idx="1"/>
          </p:nvPr>
        </p:nvSpPr>
        <p:spPr>
          <a:xfrm>
            <a:off x="457200" y="836613"/>
            <a:ext cx="8229600" cy="6021387"/>
          </a:xfrm>
        </p:spPr>
        <p:txBody>
          <a:bodyPr/>
          <a:lstStyle/>
          <a:p>
            <a:pPr eaLnBrk="1" hangingPunct="1">
              <a:defRPr/>
            </a:pPr>
            <a:r>
              <a:rPr lang="it-IT" b="1" dirty="0" smtClean="0">
                <a:solidFill>
                  <a:srgbClr val="FF0000"/>
                </a:solidFill>
              </a:rPr>
              <a:t>Questa volta gli Alpini NON furono chiamati a difendere la propria terra e il prezzo pagato fu ancora una volta altissimo. </a:t>
            </a:r>
            <a:endParaRPr lang="it-IT" b="1" dirty="0"/>
          </a:p>
          <a:p>
            <a:pPr eaLnBrk="1" hangingPunct="1">
              <a:defRPr/>
            </a:pPr>
            <a:r>
              <a:rPr lang="it-IT" dirty="0" smtClean="0"/>
              <a:t>68 milioni di morti in tutto il mondo, in Italia 475.000 morti di cui 60.000 alpini</a:t>
            </a:r>
          </a:p>
          <a:p>
            <a:pPr marL="0" indent="0" eaLnBrk="1" hangingPunct="1">
              <a:buNone/>
              <a:defRPr/>
            </a:pPr>
            <a:endParaRPr lang="it-IT" dirty="0" smtClean="0"/>
          </a:p>
          <a:p>
            <a:pPr marL="0" indent="0" algn="ctr" eaLnBrk="1" hangingPunct="1">
              <a:buFontTx/>
              <a:buNone/>
              <a:defRPr/>
            </a:pPr>
            <a:r>
              <a:rPr lang="it-IT" sz="3600" dirty="0" smtClean="0"/>
              <a:t>Solo nella ritirata di Russia </a:t>
            </a:r>
          </a:p>
          <a:p>
            <a:pPr marL="0" indent="0" algn="ctr" eaLnBrk="1" hangingPunct="1">
              <a:buFontTx/>
              <a:buNone/>
              <a:defRPr/>
            </a:pPr>
            <a:r>
              <a:rPr lang="it-IT" sz="3600" b="1" dirty="0" smtClean="0"/>
              <a:t>su 57.000 alpini ben 34.170 NON tornarono a </a:t>
            </a:r>
            <a:r>
              <a:rPr lang="it-IT" sz="3600" b="1" dirty="0" smtClean="0"/>
              <a:t>casa</a:t>
            </a:r>
            <a:endParaRPr lang="it-IT" sz="3600" dirty="0" smtClean="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51</a:t>
            </a:fld>
            <a:endParaRPr lang="it-IT" altLang="it-IT"/>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t>La 2° Guerra Mondiale</a:t>
            </a:r>
          </a:p>
        </p:txBody>
      </p:sp>
      <p:sp>
        <p:nvSpPr>
          <p:cNvPr id="3" name="Segnaposto contenuto 2"/>
          <p:cNvSpPr>
            <a:spLocks noGrp="1"/>
          </p:cNvSpPr>
          <p:nvPr>
            <p:ph idx="1"/>
          </p:nvPr>
        </p:nvSpPr>
        <p:spPr>
          <a:xfrm>
            <a:off x="107504" y="836613"/>
            <a:ext cx="8928992" cy="6021387"/>
          </a:xfrm>
        </p:spPr>
        <p:txBody>
          <a:bodyPr/>
          <a:lstStyle/>
          <a:p>
            <a:pPr marL="0" indent="0" eaLnBrk="1" hangingPunct="1">
              <a:buNone/>
              <a:defRPr/>
            </a:pPr>
            <a:endParaRPr lang="it-IT" dirty="0" smtClean="0"/>
          </a:p>
          <a:p>
            <a:pPr marL="0" indent="0" algn="ctr" eaLnBrk="1" hangingPunct="1">
              <a:buFontTx/>
              <a:buNone/>
              <a:defRPr/>
            </a:pPr>
            <a:r>
              <a:rPr lang="it-IT" sz="3600" dirty="0" smtClean="0"/>
              <a:t>Solo nella ritirata di Russia </a:t>
            </a:r>
          </a:p>
          <a:p>
            <a:pPr marL="0" indent="0" algn="ctr" eaLnBrk="1" hangingPunct="1">
              <a:buFontTx/>
              <a:buNone/>
              <a:defRPr/>
            </a:pPr>
            <a:r>
              <a:rPr lang="it-IT" sz="3600" b="1" dirty="0" smtClean="0"/>
              <a:t>su 57.000 alpini ben 34.170 NON tornarono a </a:t>
            </a:r>
            <a:r>
              <a:rPr lang="it-IT" sz="3600" b="1" dirty="0" smtClean="0"/>
              <a:t>casa</a:t>
            </a:r>
          </a:p>
          <a:p>
            <a:pPr marL="0" indent="0" algn="ctr" eaLnBrk="1" hangingPunct="1">
              <a:buFontTx/>
              <a:buNone/>
              <a:defRPr/>
            </a:pPr>
            <a:r>
              <a:rPr lang="it-IT" sz="4000" b="1" dirty="0" smtClean="0"/>
              <a:t> </a:t>
            </a:r>
            <a:r>
              <a:rPr lang="it-IT" sz="2800" b="1" dirty="0" smtClean="0"/>
              <a:t>Caduti e dispersi 34.170: 1050 ufficiali  e 33.120 truppa</a:t>
            </a:r>
            <a:endParaRPr lang="it-IT" sz="2800" dirty="0"/>
          </a:p>
          <a:p>
            <a:pPr marL="0" indent="0" algn="ctr" eaLnBrk="1" hangingPunct="1">
              <a:buFontTx/>
              <a:buNone/>
              <a:defRPr/>
            </a:pPr>
            <a:r>
              <a:rPr lang="it-IT" sz="2800" b="1" dirty="0" smtClean="0"/>
              <a:t>Feriti e congelati 9.410: 370 ufficiali e 9.040 truppa</a:t>
            </a:r>
          </a:p>
          <a:p>
            <a:pPr marL="0" indent="0" algn="ctr" eaLnBrk="1" hangingPunct="1">
              <a:buFontTx/>
              <a:buNone/>
              <a:defRPr/>
            </a:pPr>
            <a:endParaRPr lang="it-IT" sz="2800" b="1" dirty="0"/>
          </a:p>
          <a:p>
            <a:pPr marL="0" indent="0" algn="ctr" eaLnBrk="1" hangingPunct="1">
              <a:buFontTx/>
              <a:buNone/>
              <a:defRPr/>
            </a:pPr>
            <a:r>
              <a:rPr lang="it-IT" sz="2800" b="1" dirty="0" smtClean="0"/>
              <a:t>Unità impegnate in Russia : </a:t>
            </a:r>
          </a:p>
          <a:p>
            <a:pPr marL="0" indent="0" algn="ctr" eaLnBrk="1" hangingPunct="1">
              <a:buFontTx/>
              <a:buNone/>
              <a:defRPr/>
            </a:pPr>
            <a:r>
              <a:rPr lang="it-IT" sz="2800" b="1" dirty="0" smtClean="0"/>
              <a:t>Tridentina  Julia  Cuneense</a:t>
            </a:r>
            <a:endParaRPr lang="it-IT" sz="2800" b="1" dirty="0" smtClean="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52</a:t>
            </a:fld>
            <a:endParaRPr lang="it-IT" altLang="it-IT"/>
          </a:p>
        </p:txBody>
      </p:sp>
    </p:spTree>
    <p:extLst>
      <p:ext uri="{BB962C8B-B14F-4D97-AF65-F5344CB8AC3E}">
        <p14:creationId xmlns:p14="http://schemas.microsoft.com/office/powerpoint/2010/main" val="8582107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53</a:t>
            </a:fld>
            <a:endParaRPr lang="it-IT" altLang="it-IT"/>
          </a:p>
        </p:txBody>
      </p:sp>
      <p:pic>
        <p:nvPicPr>
          <p:cNvPr id="2050" name="Picture 2" descr="http://www.ana.it/uploaded_images/cartina_viaggiorossos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7" y="72711"/>
            <a:ext cx="3099660" cy="2276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oc12.elet.polimi.it/meusWA/media/prj1027/project/media_files/pre23125/pim99443.jpg.r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293" y="1556792"/>
            <a:ext cx="6120680" cy="48912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635896" y="260648"/>
            <a:ext cx="4680520" cy="1077218"/>
          </a:xfrm>
          <a:prstGeom prst="rect">
            <a:avLst/>
          </a:prstGeom>
        </p:spPr>
        <p:txBody>
          <a:bodyPr wrap="square">
            <a:spAutoFit/>
          </a:bodyPr>
          <a:lstStyle/>
          <a:p>
            <a:pPr algn="ctr"/>
            <a:r>
              <a:rPr lang="it-IT" sz="3200" b="1" dirty="0"/>
              <a:t>Ritirata in Russia gennaio 1943</a:t>
            </a:r>
            <a:endParaRPr lang="it-IT" sz="3200" dirty="0"/>
          </a:p>
        </p:txBody>
      </p:sp>
    </p:spTree>
    <p:extLst>
      <p:ext uri="{BB962C8B-B14F-4D97-AF65-F5344CB8AC3E}">
        <p14:creationId xmlns:p14="http://schemas.microsoft.com/office/powerpoint/2010/main" val="39580557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68672" y="260648"/>
            <a:ext cx="5266928" cy="1224136"/>
          </a:xfrm>
        </p:spPr>
        <p:txBody>
          <a:bodyPr/>
          <a:lstStyle/>
          <a:p>
            <a:r>
              <a:rPr lang="it-IT" b="1" dirty="0" smtClean="0"/>
              <a:t>Ritirata in Russia gennaio 1943</a:t>
            </a:r>
            <a:endParaRPr lang="it-IT" b="1"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54</a:t>
            </a:fld>
            <a:endParaRPr lang="it-IT" altLang="it-IT"/>
          </a:p>
        </p:txBody>
      </p:sp>
      <p:pic>
        <p:nvPicPr>
          <p:cNvPr id="8194" name="Picture 2" descr="C:\OSVALDO\Temp ANA\foto original ritirata russia 19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40"/>
            <a:ext cx="6096001" cy="4533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366" y="2060848"/>
            <a:ext cx="2969121" cy="225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37815"/>
            <a:ext cx="2881312"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magine correl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678" y="4314267"/>
            <a:ext cx="3456383" cy="245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48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040160"/>
          </a:xfrm>
        </p:spPr>
        <p:txBody>
          <a:bodyPr/>
          <a:lstStyle/>
          <a:p>
            <a:pPr eaLnBrk="1" hangingPunct="1">
              <a:defRPr/>
            </a:pPr>
            <a:r>
              <a:rPr lang="it-IT" sz="4000" b="1" dirty="0" smtClean="0"/>
              <a:t>Resistenza 8 settembre 1943</a:t>
            </a:r>
          </a:p>
        </p:txBody>
      </p:sp>
      <p:sp>
        <p:nvSpPr>
          <p:cNvPr id="3" name="Segnaposto contenuto 2"/>
          <p:cNvSpPr>
            <a:spLocks noGrp="1"/>
          </p:cNvSpPr>
          <p:nvPr>
            <p:ph idx="1"/>
          </p:nvPr>
        </p:nvSpPr>
        <p:spPr>
          <a:xfrm>
            <a:off x="110596" y="1632783"/>
            <a:ext cx="9036496" cy="2088232"/>
          </a:xfrm>
        </p:spPr>
        <p:txBody>
          <a:bodyPr/>
          <a:lstStyle/>
          <a:p>
            <a:pPr algn="ctr"/>
            <a:r>
              <a:rPr lang="it-IT" sz="2400" b="1" dirty="0"/>
              <a:t>Dopo </a:t>
            </a:r>
            <a:r>
              <a:rPr lang="it-IT" sz="2400" b="1" dirty="0">
                <a:solidFill>
                  <a:srgbClr val="FF0000"/>
                </a:solidFill>
              </a:rPr>
              <a:t>l’8 settembre 1943 </a:t>
            </a:r>
            <a:r>
              <a:rPr lang="it-IT" sz="2400" b="1" dirty="0" smtClean="0">
                <a:solidFill>
                  <a:srgbClr val="FF0000"/>
                </a:solidFill>
              </a:rPr>
              <a:t>ARMISTIZIO </a:t>
            </a:r>
            <a:r>
              <a:rPr lang="it-IT" sz="2400" b="1" dirty="0" smtClean="0"/>
              <a:t>(le </a:t>
            </a:r>
            <a:r>
              <a:rPr lang="it-IT" sz="2400" b="1" dirty="0"/>
              <a:t>truppe italiane, sparse su tutti i fronti della guerra, furono lasciate senza ordini e senza indicazioni, esposte alla rappresaglia tedesca) e sino alla conclusione del conflitto, </a:t>
            </a:r>
            <a:r>
              <a:rPr lang="it-IT" sz="2400" b="1" dirty="0">
                <a:solidFill>
                  <a:srgbClr val="FF0000"/>
                </a:solidFill>
              </a:rPr>
              <a:t>la storia degli alpini si fraziona in tante storie </a:t>
            </a:r>
            <a:r>
              <a:rPr lang="it-IT" sz="2400" b="1" dirty="0" smtClean="0">
                <a:solidFill>
                  <a:srgbClr val="FF0000"/>
                </a:solidFill>
              </a:rPr>
              <a:t>individuali</a:t>
            </a:r>
            <a:r>
              <a:rPr lang="it-IT" sz="2400" b="1" dirty="0">
                <a:solidFill>
                  <a:srgbClr val="FF0000"/>
                </a:solidFill>
              </a:rPr>
              <a:t>.</a:t>
            </a:r>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55</a:t>
            </a:fld>
            <a:endParaRPr lang="it-IT" altLang="it-IT"/>
          </a:p>
        </p:txBody>
      </p:sp>
      <p:pic>
        <p:nvPicPr>
          <p:cNvPr id="9218" name="Picture 2" descr="Risultati immagini per alpini armistizio 19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828" y="3696429"/>
            <a:ext cx="3744416" cy="315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11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976264"/>
          </a:xfrm>
        </p:spPr>
        <p:txBody>
          <a:bodyPr/>
          <a:lstStyle/>
          <a:p>
            <a:pPr eaLnBrk="1" hangingPunct="1">
              <a:defRPr/>
            </a:pPr>
            <a:r>
              <a:rPr lang="it-IT" sz="4000" b="1" dirty="0" smtClean="0"/>
              <a:t>Resistenza </a:t>
            </a:r>
            <a:br>
              <a:rPr lang="it-IT" sz="4000" b="1" dirty="0" smtClean="0"/>
            </a:br>
            <a:r>
              <a:rPr lang="it-IT" sz="4000" b="1" dirty="0" smtClean="0"/>
              <a:t>8 settembre 1943</a:t>
            </a:r>
            <a:br>
              <a:rPr lang="it-IT" sz="4000" b="1" dirty="0" smtClean="0"/>
            </a:br>
            <a:r>
              <a:rPr lang="it-IT" sz="4000" b="1" dirty="0" smtClean="0"/>
              <a:t>25 aprile 1945</a:t>
            </a:r>
          </a:p>
        </p:txBody>
      </p:sp>
      <p:sp>
        <p:nvSpPr>
          <p:cNvPr id="3" name="Segnaposto contenuto 2"/>
          <p:cNvSpPr>
            <a:spLocks noGrp="1"/>
          </p:cNvSpPr>
          <p:nvPr>
            <p:ph idx="1"/>
          </p:nvPr>
        </p:nvSpPr>
        <p:spPr>
          <a:xfrm>
            <a:off x="107504" y="2060848"/>
            <a:ext cx="9036496" cy="4797152"/>
          </a:xfrm>
        </p:spPr>
        <p:txBody>
          <a:bodyPr/>
          <a:lstStyle/>
          <a:p>
            <a:pPr algn="ctr"/>
            <a:r>
              <a:rPr lang="it-IT" b="1" dirty="0" smtClean="0">
                <a:solidFill>
                  <a:srgbClr val="FF0000"/>
                </a:solidFill>
              </a:rPr>
              <a:t>20 mesi </a:t>
            </a:r>
            <a:r>
              <a:rPr lang="it-IT" b="1" dirty="0">
                <a:solidFill>
                  <a:srgbClr val="FF0000"/>
                </a:solidFill>
              </a:rPr>
              <a:t>di </a:t>
            </a:r>
            <a:r>
              <a:rPr lang="it-IT" b="1" dirty="0" smtClean="0">
                <a:solidFill>
                  <a:srgbClr val="FF0000"/>
                </a:solidFill>
              </a:rPr>
              <a:t>tribolazioni (anche per gli alpini)</a:t>
            </a:r>
            <a:r>
              <a:rPr lang="it-IT" b="1" dirty="0" smtClean="0"/>
              <a:t>, </a:t>
            </a:r>
            <a:r>
              <a:rPr lang="it-IT" b="1" dirty="0">
                <a:solidFill>
                  <a:srgbClr val="FF0000"/>
                </a:solidFill>
              </a:rPr>
              <a:t>di lotta, di resistenza, </a:t>
            </a:r>
            <a:endParaRPr lang="it-IT" b="1" dirty="0" smtClean="0">
              <a:solidFill>
                <a:srgbClr val="FF0000"/>
              </a:solidFill>
            </a:endParaRPr>
          </a:p>
          <a:p>
            <a:pPr algn="ctr"/>
            <a:r>
              <a:rPr lang="it-IT" b="1" dirty="0" smtClean="0"/>
              <a:t>con </a:t>
            </a:r>
            <a:r>
              <a:rPr lang="it-IT" b="1" dirty="0"/>
              <a:t>i gruppi partigiani </a:t>
            </a:r>
            <a:r>
              <a:rPr lang="it-IT" b="1" dirty="0" smtClean="0"/>
              <a:t>, </a:t>
            </a:r>
          </a:p>
          <a:p>
            <a:pPr algn="ctr"/>
            <a:r>
              <a:rPr lang="it-IT" b="1" dirty="0" smtClean="0"/>
              <a:t>alcuni </a:t>
            </a:r>
            <a:r>
              <a:rPr lang="it-IT" b="1" dirty="0"/>
              <a:t>con i reparti </a:t>
            </a:r>
            <a:r>
              <a:rPr lang="it-IT" b="1" dirty="0" smtClean="0"/>
              <a:t>alleati,</a:t>
            </a:r>
          </a:p>
          <a:p>
            <a:pPr algn="ctr"/>
            <a:r>
              <a:rPr lang="it-IT" b="1" dirty="0" smtClean="0"/>
              <a:t>altri </a:t>
            </a:r>
            <a:r>
              <a:rPr lang="it-IT" b="1" dirty="0"/>
              <a:t>nei campi di prigionia russi o </a:t>
            </a:r>
            <a:r>
              <a:rPr lang="it-IT" b="1" dirty="0" smtClean="0"/>
              <a:t>i campi </a:t>
            </a:r>
            <a:r>
              <a:rPr lang="it-IT" b="1" dirty="0"/>
              <a:t>concentramento in </a:t>
            </a:r>
            <a:r>
              <a:rPr lang="it-IT" b="1" dirty="0" smtClean="0"/>
              <a:t>Germania,</a:t>
            </a:r>
          </a:p>
          <a:p>
            <a:pPr algn="ctr"/>
            <a:r>
              <a:rPr lang="it-IT" b="1" dirty="0" smtClean="0"/>
              <a:t>Altri combattendo </a:t>
            </a:r>
            <a:r>
              <a:rPr lang="it-IT" b="1" dirty="0"/>
              <a:t>i tedeschi </a:t>
            </a:r>
            <a:r>
              <a:rPr lang="it-IT" sz="1800" b="1" dirty="0" smtClean="0"/>
              <a:t>“Taurinense</a:t>
            </a:r>
            <a:r>
              <a:rPr lang="it-IT" sz="1800" b="1" dirty="0"/>
              <a:t>” nel Montenegro, la “Cuneense” e la “Tridentina” in Alto Adige, la “Julia” in Friuli).</a:t>
            </a:r>
            <a:endParaRPr lang="it-IT" sz="1800" dirty="0"/>
          </a:p>
          <a:p>
            <a:pPr algn="ctr"/>
            <a:endParaRPr lang="it-IT" b="1" dirty="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56</a:t>
            </a:fld>
            <a:endParaRPr lang="it-IT" altLang="it-IT"/>
          </a:p>
        </p:txBody>
      </p:sp>
    </p:spTree>
    <p:extLst>
      <p:ext uri="{BB962C8B-B14F-4D97-AF65-F5344CB8AC3E}">
        <p14:creationId xmlns:p14="http://schemas.microsoft.com/office/powerpoint/2010/main" val="20486455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040160"/>
          </a:xfrm>
        </p:spPr>
        <p:txBody>
          <a:bodyPr/>
          <a:lstStyle/>
          <a:p>
            <a:pPr eaLnBrk="1" hangingPunct="1">
              <a:defRPr/>
            </a:pPr>
            <a:r>
              <a:rPr lang="it-IT" sz="4000" b="1" dirty="0" smtClean="0"/>
              <a:t>LIBERAZIONE 25 aprile 1945</a:t>
            </a:r>
          </a:p>
        </p:txBody>
      </p:sp>
      <p:sp>
        <p:nvSpPr>
          <p:cNvPr id="3" name="Segnaposto contenuto 2"/>
          <p:cNvSpPr>
            <a:spLocks noGrp="1"/>
          </p:cNvSpPr>
          <p:nvPr>
            <p:ph idx="1"/>
          </p:nvPr>
        </p:nvSpPr>
        <p:spPr>
          <a:xfrm>
            <a:off x="0" y="1340768"/>
            <a:ext cx="9144000" cy="5517232"/>
          </a:xfrm>
        </p:spPr>
        <p:txBody>
          <a:bodyPr/>
          <a:lstStyle/>
          <a:p>
            <a:pPr algn="ctr"/>
            <a:r>
              <a:rPr lang="it-IT" sz="2800" b="1" dirty="0"/>
              <a:t>L'anniversario della liberazione d'Italia (anche chiamato festa della Liberazione, anniversario della Resistenza o semplicemente 25 aprile) </a:t>
            </a:r>
            <a:r>
              <a:rPr lang="it-IT" sz="2800" b="1" dirty="0">
                <a:solidFill>
                  <a:srgbClr val="FF0000"/>
                </a:solidFill>
              </a:rPr>
              <a:t>è una festa nazionale della Repubblica Italiana che ricorre il 25 aprile di ogni anno</a:t>
            </a:r>
            <a:r>
              <a:rPr lang="it-IT" sz="2800" b="1" dirty="0"/>
              <a:t>.</a:t>
            </a:r>
          </a:p>
          <a:p>
            <a:pPr marL="0" indent="0" algn="ctr">
              <a:buNone/>
            </a:pPr>
            <a:endParaRPr lang="it-IT" sz="2800" b="1" dirty="0"/>
          </a:p>
          <a:p>
            <a:pPr algn="ctr"/>
            <a:r>
              <a:rPr lang="it-IT" sz="2800" b="1" dirty="0"/>
              <a:t>È un giorno </a:t>
            </a:r>
            <a:r>
              <a:rPr lang="it-IT" sz="2800" b="1" dirty="0" smtClean="0"/>
              <a:t>fondamentale  PERCHE’ SANCISCE LA FINE DELLA 2^ GUERRA MONDIALE , LA FINE DELL’OCCUPAZIONE TEDESCA NAZISTA E LA FINE DEL FASCISMO.</a:t>
            </a:r>
            <a:endParaRPr lang="it-IT" sz="2800" b="1" dirty="0"/>
          </a:p>
          <a:p>
            <a:endParaRPr lang="it-IT" sz="2400" dirty="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57</a:t>
            </a:fld>
            <a:endParaRPr lang="it-IT" altLang="it-IT"/>
          </a:p>
        </p:txBody>
      </p:sp>
    </p:spTree>
    <p:extLst>
      <p:ext uri="{BB962C8B-B14F-4D97-AF65-F5344CB8AC3E}">
        <p14:creationId xmlns:p14="http://schemas.microsoft.com/office/powerpoint/2010/main" val="3845785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58</a:t>
            </a:fld>
            <a:endParaRPr lang="it-IT" altLang="it-IT"/>
          </a:p>
        </p:txBody>
      </p:sp>
      <p:pic>
        <p:nvPicPr>
          <p:cNvPr id="10242" name="Picture 2" descr="https://upload.wikimedia.org/wikipedia/commons/thumb/a/a2/6_maggio_1945_liberazione_torino.jpg/1024px-6_maggio_1945_liberazione_tor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44000" cy="599405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39552" y="620688"/>
            <a:ext cx="8424936" cy="369332"/>
          </a:xfrm>
          <a:prstGeom prst="rect">
            <a:avLst/>
          </a:prstGeom>
          <a:noFill/>
        </p:spPr>
        <p:txBody>
          <a:bodyPr wrap="square" rtlCol="0">
            <a:spAutoFit/>
          </a:bodyPr>
          <a:lstStyle/>
          <a:p>
            <a:r>
              <a:rPr lang="it-IT" b="1" dirty="0">
                <a:solidFill>
                  <a:srgbClr val="FF0000"/>
                </a:solidFill>
              </a:rPr>
              <a:t>Torino, 6 maggio 1945. Sfilata della liberazione in piazza Vittorio Veneto</a:t>
            </a:r>
            <a:endParaRPr lang="it-IT" b="1" dirty="0"/>
          </a:p>
        </p:txBody>
      </p:sp>
    </p:spTree>
    <p:extLst>
      <p:ext uri="{BB962C8B-B14F-4D97-AF65-F5344CB8AC3E}">
        <p14:creationId xmlns:p14="http://schemas.microsoft.com/office/powerpoint/2010/main" val="20683911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80120"/>
          </a:xfrm>
        </p:spPr>
        <p:txBody>
          <a:bodyPr/>
          <a:lstStyle/>
          <a:p>
            <a:r>
              <a:rPr lang="it-IT" sz="3600" b="1" dirty="0" smtClean="0"/>
              <a:t>La 2° GM è finita, ma finisce con …</a:t>
            </a:r>
            <a:endParaRPr lang="it-IT" sz="3600" b="1" dirty="0"/>
          </a:p>
        </p:txBody>
      </p:sp>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59</a:t>
            </a:fld>
            <a:endParaRPr lang="it-IT" altLang="it-IT"/>
          </a:p>
        </p:txBody>
      </p:sp>
      <p:pic>
        <p:nvPicPr>
          <p:cNvPr id="4" name="6 agosto 1945 esplosione bomba atomica hiroshim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908720"/>
            <a:ext cx="8928992" cy="5666320"/>
          </a:xfrm>
          <a:prstGeom prst="rect">
            <a:avLst/>
          </a:prstGeom>
        </p:spPr>
      </p:pic>
    </p:spTree>
    <p:extLst>
      <p:ext uri="{BB962C8B-B14F-4D97-AF65-F5344CB8AC3E}">
        <p14:creationId xmlns:p14="http://schemas.microsoft.com/office/powerpoint/2010/main" val="2082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6264696"/>
          </a:xfrm>
        </p:spPr>
        <p:txBody>
          <a:bodyPr/>
          <a:lstStyle/>
          <a:p>
            <a:pPr eaLnBrk="1" hangingPunct="1">
              <a:defRPr/>
            </a:pPr>
            <a:r>
              <a:rPr lang="it-IT" sz="5400" dirty="0" smtClean="0"/>
              <a:t>Chi di voi conosce la storia della bandiera italiana, </a:t>
            </a:r>
            <a:br>
              <a:rPr lang="it-IT" sz="5400" dirty="0" smtClean="0"/>
            </a:br>
            <a:r>
              <a:rPr lang="it-IT" sz="5400" dirty="0" smtClean="0"/>
              <a:t>quando come perché </a:t>
            </a:r>
          </a:p>
        </p:txBody>
      </p:sp>
      <p:sp>
        <p:nvSpPr>
          <p:cNvPr id="4" name="Segnaposto numero diapositiva 3"/>
          <p:cNvSpPr>
            <a:spLocks noGrp="1"/>
          </p:cNvSpPr>
          <p:nvPr>
            <p:ph type="sldNum" sz="quarter" idx="12"/>
          </p:nvPr>
        </p:nvSpPr>
        <p:spPr/>
        <p:txBody>
          <a:bodyPr/>
          <a:lstStyle/>
          <a:p>
            <a:pPr>
              <a:defRPr/>
            </a:pPr>
            <a:fld id="{DC2594B2-7D53-49DF-AD46-FA30F667A0E2}" type="slidenum">
              <a:rPr lang="it-IT" altLang="it-IT"/>
              <a:pPr>
                <a:defRPr/>
              </a:pPr>
              <a:t>6</a:t>
            </a:fld>
            <a:endParaRPr lang="it-IT" altLang="it-IT"/>
          </a:p>
        </p:txBody>
      </p:sp>
    </p:spTree>
    <p:extLst>
      <p:ext uri="{BB962C8B-B14F-4D97-AF65-F5344CB8AC3E}">
        <p14:creationId xmlns:p14="http://schemas.microsoft.com/office/powerpoint/2010/main" val="27390643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12168"/>
          </a:xfrm>
        </p:spPr>
        <p:txBody>
          <a:bodyPr/>
          <a:lstStyle/>
          <a:p>
            <a:r>
              <a:rPr lang="it-IT" sz="3600" b="1" dirty="0" smtClean="0"/>
              <a:t>La 2° GM è finita, ma finisce con bomba atomica su Hiroshima</a:t>
            </a:r>
            <a:endParaRPr lang="it-IT" sz="3600" b="1" dirty="0"/>
          </a:p>
        </p:txBody>
      </p:sp>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60</a:t>
            </a:fld>
            <a:endParaRPr lang="it-IT" altLang="it-IT"/>
          </a:p>
        </p:txBody>
      </p:sp>
      <p:pic>
        <p:nvPicPr>
          <p:cNvPr id="1026" name="Picture 2" descr="C:\OSVALDO\Temp ANA\6 agosto 1945 – 2GM, Hiroshima con 140mila vit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6987"/>
            <a:ext cx="6732240" cy="541785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020272" y="1413151"/>
            <a:ext cx="1944216" cy="4154984"/>
          </a:xfrm>
          <a:prstGeom prst="rect">
            <a:avLst/>
          </a:prstGeom>
          <a:noFill/>
        </p:spPr>
        <p:txBody>
          <a:bodyPr wrap="square" rtlCol="0">
            <a:spAutoFit/>
          </a:bodyPr>
          <a:lstStyle/>
          <a:p>
            <a:pPr algn="ctr"/>
            <a:r>
              <a:rPr lang="it-IT" sz="2400" b="1" dirty="0" smtClean="0">
                <a:solidFill>
                  <a:srgbClr val="FF0000"/>
                </a:solidFill>
              </a:rPr>
              <a:t>70.000 morti subito, altri 70.000 negli anni successivi</a:t>
            </a:r>
          </a:p>
          <a:p>
            <a:pPr algn="ctr"/>
            <a:r>
              <a:rPr lang="it-IT" sz="2400" b="1" dirty="0">
                <a:solidFill>
                  <a:srgbClr val="FF0000"/>
                </a:solidFill>
              </a:rPr>
              <a:t> </a:t>
            </a:r>
            <a:r>
              <a:rPr lang="it-IT" sz="2400" b="1" dirty="0" smtClean="0">
                <a:solidFill>
                  <a:srgbClr val="FF0000"/>
                </a:solidFill>
              </a:rPr>
              <a:t>e una città </a:t>
            </a:r>
          </a:p>
          <a:p>
            <a:pPr algn="ctr"/>
            <a:r>
              <a:rPr lang="it-IT" sz="2400" b="1" dirty="0" smtClean="0">
                <a:solidFill>
                  <a:srgbClr val="FF0000"/>
                </a:solidFill>
              </a:rPr>
              <a:t>RASA AL SUOLO per 19 km/q</a:t>
            </a:r>
          </a:p>
          <a:p>
            <a:pPr algn="ctr"/>
            <a:r>
              <a:rPr lang="it-IT" sz="2400" b="1" dirty="0" smtClean="0">
                <a:solidFill>
                  <a:srgbClr val="FF0000"/>
                </a:solidFill>
              </a:rPr>
              <a:t>  </a:t>
            </a:r>
            <a:endParaRPr lang="it-IT" sz="2400" b="1" dirty="0">
              <a:solidFill>
                <a:srgbClr val="FF0000"/>
              </a:solidFill>
            </a:endParaRPr>
          </a:p>
        </p:txBody>
      </p:sp>
    </p:spTree>
    <p:extLst>
      <p:ext uri="{BB962C8B-B14F-4D97-AF65-F5344CB8AC3E}">
        <p14:creationId xmlns:p14="http://schemas.microsoft.com/office/powerpoint/2010/main" val="1253813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 sono guerre oggi nel mondo?</a:t>
            </a:r>
            <a:endParaRPr lang="it-IT" dirty="0"/>
          </a:p>
        </p:txBody>
      </p:sp>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61</a:t>
            </a:fld>
            <a:endParaRPr lang="it-IT" altLang="it-IT"/>
          </a:p>
        </p:txBody>
      </p:sp>
    </p:spTree>
    <p:extLst>
      <p:ext uri="{BB962C8B-B14F-4D97-AF65-F5344CB8AC3E}">
        <p14:creationId xmlns:p14="http://schemas.microsoft.com/office/powerpoint/2010/main" val="11264444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62</a:t>
            </a:fld>
            <a:endParaRPr lang="it-IT" altLang="it-IT"/>
          </a:p>
        </p:txBody>
      </p:sp>
      <p:pic>
        <p:nvPicPr>
          <p:cNvPr id="1026" name="Picture 2" descr="C:\OSVALDO\Temp ANA\mappa-conflitti-ottava-edizione-cop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8070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15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28600"/>
            <a:ext cx="8229600" cy="536104"/>
          </a:xfrm>
        </p:spPr>
        <p:txBody>
          <a:bodyPr/>
          <a:lstStyle/>
          <a:p>
            <a:r>
              <a:rPr lang="it-IT" dirty="0" smtClean="0"/>
              <a:t>Guerra - </a:t>
            </a:r>
            <a:r>
              <a:rPr lang="it-IT" dirty="0" smtClean="0">
                <a:solidFill>
                  <a:srgbClr val="FF0000"/>
                </a:solidFill>
              </a:rPr>
              <a:t>P</a:t>
            </a:r>
            <a:r>
              <a:rPr lang="it-IT" dirty="0" smtClean="0">
                <a:solidFill>
                  <a:srgbClr val="FFFF00"/>
                </a:solidFill>
              </a:rPr>
              <a:t>A</a:t>
            </a:r>
            <a:r>
              <a:rPr lang="it-IT" dirty="0" smtClean="0">
                <a:solidFill>
                  <a:schemeClr val="accent2"/>
                </a:solidFill>
              </a:rPr>
              <a:t>C</a:t>
            </a:r>
            <a:r>
              <a:rPr lang="it-IT" dirty="0" smtClean="0">
                <a:solidFill>
                  <a:srgbClr val="7030A0"/>
                </a:solidFill>
              </a:rPr>
              <a:t>E</a:t>
            </a:r>
            <a:endParaRPr lang="it-IT" dirty="0">
              <a:solidFill>
                <a:srgbClr val="7030A0"/>
              </a:solidFill>
            </a:endParaRPr>
          </a:p>
        </p:txBody>
      </p:sp>
      <p:sp>
        <p:nvSpPr>
          <p:cNvPr id="5" name="Segnaposto contenuto 4"/>
          <p:cNvSpPr>
            <a:spLocks noGrp="1"/>
          </p:cNvSpPr>
          <p:nvPr>
            <p:ph idx="1"/>
          </p:nvPr>
        </p:nvSpPr>
        <p:spPr>
          <a:xfrm>
            <a:off x="0" y="980728"/>
            <a:ext cx="9144000" cy="5472608"/>
          </a:xfrm>
        </p:spPr>
        <p:txBody>
          <a:bodyPr/>
          <a:lstStyle/>
          <a:p>
            <a:pPr marL="0" indent="0" algn="ctr">
              <a:buNone/>
            </a:pPr>
            <a:r>
              <a:rPr lang="it-IT" sz="2000" b="1" dirty="0"/>
              <a:t>Economia italiana </a:t>
            </a:r>
            <a:r>
              <a:rPr lang="it-IT" sz="2000" b="1" dirty="0" err="1"/>
              <a:t>e’</a:t>
            </a:r>
            <a:r>
              <a:rPr lang="it-IT" sz="2000" b="1" dirty="0"/>
              <a:t> cresciuta nel più lungo periodo di PACE che ci sia mai conosciuto dal 1300 a oggi</a:t>
            </a:r>
            <a:r>
              <a:rPr lang="it-IT" sz="2000" b="1" dirty="0" smtClean="0"/>
              <a:t>.</a:t>
            </a:r>
          </a:p>
          <a:p>
            <a:pPr marL="0" indent="0" algn="ctr">
              <a:buNone/>
            </a:pPr>
            <a:endParaRPr lang="it-IT" sz="2000" b="1" dirty="0"/>
          </a:p>
          <a:p>
            <a:r>
              <a:rPr lang="it-IT" sz="2000" b="1" dirty="0">
                <a:solidFill>
                  <a:srgbClr val="FF0000"/>
                </a:solidFill>
              </a:rPr>
              <a:t>In PACE abbiamo inventato cose utili (frigoriferi, frullatori, motori a energia alternativa ….)</a:t>
            </a:r>
          </a:p>
          <a:p>
            <a:r>
              <a:rPr lang="it-IT" sz="2000" b="1" dirty="0"/>
              <a:t>In PACE abbiamo costruito la democrazia.</a:t>
            </a:r>
          </a:p>
          <a:p>
            <a:r>
              <a:rPr lang="it-IT" sz="2000" b="1" dirty="0">
                <a:solidFill>
                  <a:srgbClr val="00D223"/>
                </a:solidFill>
              </a:rPr>
              <a:t>In PACE con gli strumenti dell’ONU </a:t>
            </a:r>
            <a:r>
              <a:rPr lang="it-IT" sz="2000" b="1" dirty="0" smtClean="0">
                <a:solidFill>
                  <a:srgbClr val="00D223"/>
                </a:solidFill>
              </a:rPr>
              <a:t>(</a:t>
            </a:r>
            <a:r>
              <a:rPr lang="it-IT" sz="2000" b="1" dirty="0" err="1" smtClean="0">
                <a:solidFill>
                  <a:srgbClr val="00D223"/>
                </a:solidFill>
              </a:rPr>
              <a:t>peace-keeping</a:t>
            </a:r>
            <a:r>
              <a:rPr lang="it-IT" sz="2000" b="1" dirty="0" smtClean="0">
                <a:solidFill>
                  <a:srgbClr val="00D223"/>
                </a:solidFill>
              </a:rPr>
              <a:t>) abbiamo </a:t>
            </a:r>
            <a:r>
              <a:rPr lang="it-IT" sz="2000" b="1" dirty="0">
                <a:solidFill>
                  <a:srgbClr val="00D223"/>
                </a:solidFill>
              </a:rPr>
              <a:t>comunque ridotto la fame nel mondo , migliorato la qualità della vita , dell’istruzione e della salute.</a:t>
            </a:r>
          </a:p>
          <a:p>
            <a:r>
              <a:rPr lang="it-IT" sz="2000" b="1" dirty="0">
                <a:solidFill>
                  <a:srgbClr val="FFFF00"/>
                </a:solidFill>
              </a:rPr>
              <a:t>La PACE richiede PAZIENZA e BUONA VOLONTA’</a:t>
            </a:r>
          </a:p>
          <a:p>
            <a:pPr marL="0" indent="0" algn="ctr">
              <a:buNone/>
            </a:pPr>
            <a:r>
              <a:rPr lang="it-IT" sz="2800" b="1" dirty="0" smtClean="0">
                <a:solidFill>
                  <a:srgbClr val="FF0000"/>
                </a:solidFill>
              </a:rPr>
              <a:t>GLI ALPINI ODIANO LA GUERRA.</a:t>
            </a:r>
            <a:endParaRPr lang="it-IT" sz="2800" b="1" dirty="0">
              <a:solidFill>
                <a:srgbClr val="FF0000"/>
              </a:solidFill>
            </a:endParaRPr>
          </a:p>
          <a:p>
            <a:pPr algn="r"/>
            <a:r>
              <a:rPr lang="it-IT" sz="2000" b="1" dirty="0"/>
              <a:t>La guerra porta solo morte e paura, distrugge le intelligenze buone, arricchisce pochi e sempre gli stessi.</a:t>
            </a:r>
          </a:p>
          <a:p>
            <a:pPr algn="r"/>
            <a:r>
              <a:rPr lang="it-IT" sz="2000" b="1" dirty="0"/>
              <a:t>La guerra divide le comunità, annulla la memoria e la storia.</a:t>
            </a:r>
          </a:p>
          <a:p>
            <a:pPr algn="r"/>
            <a:r>
              <a:rPr lang="it-IT" sz="2000" b="1" dirty="0"/>
              <a:t>La guerra crea </a:t>
            </a:r>
            <a:r>
              <a:rPr lang="it-IT" sz="2000" b="1" dirty="0" smtClean="0"/>
              <a:t>ingiustizia</a:t>
            </a:r>
            <a:endParaRPr lang="it-IT" sz="2000" b="1" dirty="0"/>
          </a:p>
        </p:txBody>
      </p:sp>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63</a:t>
            </a:fld>
            <a:endParaRPr lang="it-IT" altLang="it-IT"/>
          </a:p>
        </p:txBody>
      </p:sp>
    </p:spTree>
    <p:extLst>
      <p:ext uri="{BB962C8B-B14F-4D97-AF65-F5344CB8AC3E}">
        <p14:creationId xmlns:p14="http://schemas.microsoft.com/office/powerpoint/2010/main" val="1274751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896144"/>
          </a:xfrm>
        </p:spPr>
        <p:txBody>
          <a:bodyPr/>
          <a:lstStyle/>
          <a:p>
            <a:r>
              <a:rPr lang="it-IT" dirty="0" smtClean="0">
                <a:solidFill>
                  <a:srgbClr val="FF0000"/>
                </a:solidFill>
              </a:rPr>
              <a:t>Valori alpini</a:t>
            </a:r>
            <a:endParaRPr lang="it-IT" dirty="0">
              <a:solidFill>
                <a:srgbClr val="FF0000"/>
              </a:solidFill>
            </a:endParaRPr>
          </a:p>
        </p:txBody>
      </p:sp>
      <p:sp>
        <p:nvSpPr>
          <p:cNvPr id="3" name="Segnaposto contenuto 2"/>
          <p:cNvSpPr>
            <a:spLocks noGrp="1"/>
          </p:cNvSpPr>
          <p:nvPr>
            <p:ph idx="1"/>
          </p:nvPr>
        </p:nvSpPr>
        <p:spPr>
          <a:xfrm>
            <a:off x="0" y="1196752"/>
            <a:ext cx="9144000" cy="4899248"/>
          </a:xfrm>
        </p:spPr>
        <p:txBody>
          <a:bodyPr/>
          <a:lstStyle/>
          <a:p>
            <a:pPr marL="0" indent="0" algn="ctr">
              <a:buNone/>
            </a:pPr>
            <a:r>
              <a:rPr lang="it-IT" b="1" dirty="0" smtClean="0">
                <a:solidFill>
                  <a:srgbClr val="FFFF00"/>
                </a:solidFill>
              </a:rPr>
              <a:t>PACE</a:t>
            </a:r>
            <a:r>
              <a:rPr lang="it-IT" b="1" dirty="0" smtClean="0"/>
              <a:t> </a:t>
            </a:r>
            <a:r>
              <a:rPr lang="it-IT" b="1" dirty="0" smtClean="0">
                <a:solidFill>
                  <a:srgbClr val="00B050"/>
                </a:solidFill>
              </a:rPr>
              <a:t>FRATELLANZA</a:t>
            </a:r>
            <a:r>
              <a:rPr lang="it-IT" b="1" dirty="0" smtClean="0"/>
              <a:t>  </a:t>
            </a:r>
            <a:r>
              <a:rPr lang="it-IT" b="1" dirty="0" smtClean="0">
                <a:solidFill>
                  <a:schemeClr val="accent2">
                    <a:lumMod val="60000"/>
                    <a:lumOff val="40000"/>
                  </a:schemeClr>
                </a:solidFill>
              </a:rPr>
              <a:t>SOLIDARIETA’</a:t>
            </a:r>
          </a:p>
          <a:p>
            <a:pPr marL="0" indent="0" algn="ctr">
              <a:buNone/>
            </a:pPr>
            <a:r>
              <a:rPr lang="it-IT" b="1" dirty="0" smtClean="0">
                <a:solidFill>
                  <a:srgbClr val="C00000"/>
                </a:solidFill>
              </a:rPr>
              <a:t>GRATUITA’</a:t>
            </a:r>
            <a:r>
              <a:rPr lang="it-IT" b="1" dirty="0" smtClean="0"/>
              <a:t> </a:t>
            </a:r>
            <a:r>
              <a:rPr lang="it-IT" b="1" dirty="0" smtClean="0">
                <a:solidFill>
                  <a:srgbClr val="FFC000"/>
                </a:solidFill>
              </a:rPr>
              <a:t>IMPEGNO</a:t>
            </a:r>
          </a:p>
          <a:p>
            <a:pPr marL="0" indent="0" algn="ctr">
              <a:buNone/>
            </a:pPr>
            <a:r>
              <a:rPr lang="it-IT" b="1" dirty="0" smtClean="0">
                <a:solidFill>
                  <a:schemeClr val="bg2">
                    <a:lumMod val="90000"/>
                    <a:lumOff val="10000"/>
                  </a:schemeClr>
                </a:solidFill>
              </a:rPr>
              <a:t>LAVORO</a:t>
            </a:r>
            <a:r>
              <a:rPr lang="it-IT" b="1" dirty="0" smtClean="0"/>
              <a:t> </a:t>
            </a:r>
            <a:r>
              <a:rPr lang="it-IT" b="1" dirty="0" smtClean="0">
                <a:solidFill>
                  <a:srgbClr val="7030A0"/>
                </a:solidFill>
              </a:rPr>
              <a:t>LEALTA’</a:t>
            </a:r>
          </a:p>
          <a:p>
            <a:pPr marL="0" indent="0" algn="ctr">
              <a:buNone/>
            </a:pPr>
            <a:r>
              <a:rPr lang="it-IT" b="1" dirty="0" smtClean="0"/>
              <a:t>Nonostante le due  guerre mondiali, i valori alpini si manifestano con alcune iniziative molto importanti :</a:t>
            </a:r>
          </a:p>
          <a:p>
            <a:pPr marL="0" indent="0" algn="ctr">
              <a:buNone/>
            </a:pPr>
            <a:r>
              <a:rPr lang="it-IT" b="1" dirty="0" smtClean="0">
                <a:solidFill>
                  <a:srgbClr val="FFFF00"/>
                </a:solidFill>
              </a:rPr>
              <a:t>“Associazione Nazionale Alpini» ANA</a:t>
            </a:r>
          </a:p>
          <a:p>
            <a:pPr marL="0" indent="0" algn="ctr">
              <a:buNone/>
            </a:pPr>
            <a:r>
              <a:rPr lang="it-IT" b="1" dirty="0">
                <a:solidFill>
                  <a:srgbClr val="00B050"/>
                </a:solidFill>
              </a:rPr>
              <a:t>“Ponte </a:t>
            </a:r>
            <a:r>
              <a:rPr lang="it-IT" b="1" dirty="0" smtClean="0">
                <a:solidFill>
                  <a:srgbClr val="00B050"/>
                </a:solidFill>
              </a:rPr>
              <a:t>dell’Amicizia” a Nikolajewka (</a:t>
            </a:r>
            <a:r>
              <a:rPr lang="it-IT" b="1" dirty="0" err="1" smtClean="0">
                <a:solidFill>
                  <a:srgbClr val="00B050"/>
                </a:solidFill>
              </a:rPr>
              <a:t>Livenka</a:t>
            </a:r>
            <a:r>
              <a:rPr lang="it-IT" b="1" dirty="0" smtClean="0">
                <a:solidFill>
                  <a:srgbClr val="00B050"/>
                </a:solidFill>
              </a:rPr>
              <a:t>)</a:t>
            </a:r>
          </a:p>
          <a:p>
            <a:pPr marL="0" indent="0" algn="ctr">
              <a:buNone/>
            </a:pPr>
            <a:r>
              <a:rPr lang="it-IT" b="1" dirty="0" smtClean="0">
                <a:solidFill>
                  <a:srgbClr val="FF0000"/>
                </a:solidFill>
              </a:rPr>
              <a:t>“Asilo del Sorriso” a Rossosch</a:t>
            </a:r>
          </a:p>
          <a:p>
            <a:pPr marL="0" indent="0">
              <a:buNone/>
            </a:pPr>
            <a:endParaRPr lang="it-IT" b="1" dirty="0" smtClean="0"/>
          </a:p>
          <a:p>
            <a:pPr marL="0" indent="0">
              <a:buNone/>
            </a:pPr>
            <a:endParaRPr lang="it-IT"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64</a:t>
            </a:fld>
            <a:endParaRPr lang="it-IT" altLang="it-IT"/>
          </a:p>
        </p:txBody>
      </p:sp>
    </p:spTree>
    <p:extLst>
      <p:ext uri="{BB962C8B-B14F-4D97-AF65-F5344CB8AC3E}">
        <p14:creationId xmlns:p14="http://schemas.microsoft.com/office/powerpoint/2010/main" val="3586147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08013"/>
          </a:xfrm>
        </p:spPr>
        <p:txBody>
          <a:bodyPr/>
          <a:lstStyle/>
          <a:p>
            <a:pPr eaLnBrk="1" hangingPunct="1">
              <a:defRPr/>
            </a:pPr>
            <a:r>
              <a:rPr lang="it-IT" sz="2400" b="1" dirty="0" smtClean="0">
                <a:solidFill>
                  <a:schemeClr val="tx2">
                    <a:lumMod val="90000"/>
                  </a:schemeClr>
                </a:solidFill>
                <a:effectLst/>
              </a:rPr>
              <a:t>NASCE</a:t>
            </a:r>
            <a:r>
              <a:rPr lang="it-IT" sz="2400" b="1" dirty="0" smtClean="0">
                <a:solidFill>
                  <a:srgbClr val="007E15"/>
                </a:solidFill>
                <a:effectLst/>
              </a:rPr>
              <a:t> L’ASSOCIAZIONE</a:t>
            </a:r>
            <a:r>
              <a:rPr lang="it-IT" sz="2400" b="1" dirty="0" smtClean="0">
                <a:effectLst/>
              </a:rPr>
              <a:t> </a:t>
            </a:r>
            <a:r>
              <a:rPr lang="it-IT" sz="2400" b="1" dirty="0" smtClean="0">
                <a:solidFill>
                  <a:schemeClr val="tx1"/>
                </a:solidFill>
                <a:effectLst/>
              </a:rPr>
              <a:t>NAZIONALE</a:t>
            </a:r>
            <a:r>
              <a:rPr lang="it-IT" sz="2400" b="1" dirty="0" smtClean="0">
                <a:solidFill>
                  <a:srgbClr val="FF0000"/>
                </a:solidFill>
                <a:effectLst/>
              </a:rPr>
              <a:t> ALPINI </a:t>
            </a:r>
            <a:r>
              <a:rPr lang="it-IT" sz="2400" b="1" dirty="0" smtClean="0">
                <a:effectLst/>
              </a:rPr>
              <a:t>- </a:t>
            </a:r>
            <a:r>
              <a:rPr lang="it-IT" sz="2400" b="1" dirty="0" smtClean="0">
                <a:solidFill>
                  <a:srgbClr val="007E15"/>
                </a:solidFill>
                <a:effectLst/>
              </a:rPr>
              <a:t>A</a:t>
            </a:r>
            <a:r>
              <a:rPr lang="it-IT" sz="2400" b="1" dirty="0" smtClean="0">
                <a:effectLst/>
              </a:rPr>
              <a:t>.N.</a:t>
            </a:r>
            <a:r>
              <a:rPr lang="it-IT" sz="2400" b="1" dirty="0" smtClean="0">
                <a:solidFill>
                  <a:srgbClr val="FF0000"/>
                </a:solidFill>
                <a:effectLst/>
              </a:rPr>
              <a:t>A</a:t>
            </a:r>
            <a:r>
              <a:rPr lang="it-IT" sz="2400" b="1" dirty="0" smtClean="0">
                <a:effectLst/>
              </a:rPr>
              <a:t>. </a:t>
            </a:r>
            <a:endParaRPr lang="it-IT" sz="3600" dirty="0" smtClean="0"/>
          </a:p>
        </p:txBody>
      </p:sp>
      <p:sp>
        <p:nvSpPr>
          <p:cNvPr id="3" name="Segnaposto contenuto 2"/>
          <p:cNvSpPr>
            <a:spLocks noGrp="1"/>
          </p:cNvSpPr>
          <p:nvPr>
            <p:ph idx="1"/>
          </p:nvPr>
        </p:nvSpPr>
        <p:spPr>
          <a:xfrm>
            <a:off x="0" y="928254"/>
            <a:ext cx="9126538" cy="3724881"/>
          </a:xfrm>
        </p:spPr>
        <p:txBody>
          <a:bodyPr/>
          <a:lstStyle/>
          <a:p>
            <a:pPr algn="ctr" eaLnBrk="1" hangingPunct="1">
              <a:defRPr/>
            </a:pPr>
            <a:r>
              <a:rPr lang="it-IT" sz="2800" b="1" dirty="0" smtClean="0"/>
              <a:t>Al termine della prima guerra mondiale un gruppo di reduci </a:t>
            </a:r>
            <a:r>
              <a:rPr lang="it-IT" sz="2800" b="1" dirty="0" smtClean="0">
                <a:solidFill>
                  <a:srgbClr val="FF0000"/>
                </a:solidFill>
              </a:rPr>
              <a:t>l’8 luglio 1919 </a:t>
            </a:r>
            <a:r>
              <a:rPr lang="it-IT" sz="2800" b="1" dirty="0" smtClean="0"/>
              <a:t>fece nascere l’Associazione Nazionale Alpini a Milano .</a:t>
            </a:r>
          </a:p>
          <a:p>
            <a:pPr algn="ctr" eaLnBrk="1" hangingPunct="1">
              <a:defRPr/>
            </a:pPr>
            <a:r>
              <a:rPr lang="it-IT" sz="2800" b="1" dirty="0" smtClean="0"/>
              <a:t>Nel </a:t>
            </a:r>
            <a:r>
              <a:rPr lang="it-IT" sz="2800" b="1" dirty="0" smtClean="0">
                <a:solidFill>
                  <a:srgbClr val="FF0000"/>
                </a:solidFill>
              </a:rPr>
              <a:t>2019 l’ANA compirà 100 anni</a:t>
            </a:r>
            <a:r>
              <a:rPr lang="it-IT" sz="2800" b="1" dirty="0" smtClean="0"/>
              <a:t>.</a:t>
            </a:r>
          </a:p>
          <a:p>
            <a:pPr marL="0" indent="0" eaLnBrk="1" hangingPunct="1">
              <a:buFontTx/>
              <a:buNone/>
              <a:defRPr/>
            </a:pPr>
            <a:endParaRPr lang="it-IT" dirty="0" smtClean="0"/>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65</a:t>
            </a:fld>
            <a:endParaRPr lang="it-IT" altLang="it-IT"/>
          </a:p>
        </p:txBody>
      </p:sp>
      <p:pic>
        <p:nvPicPr>
          <p:cNvPr id="8" name="Picture 6" descr="Logo Ufficiale ANA_1bur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52936"/>
            <a:ext cx="3861048"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5004048" y="4149080"/>
            <a:ext cx="3600400" cy="369332"/>
          </a:xfrm>
          <a:prstGeom prst="rect">
            <a:avLst/>
          </a:prstGeom>
          <a:noFill/>
        </p:spPr>
        <p:txBody>
          <a:bodyPr wrap="square" rtlCol="0">
            <a:spAutoFit/>
          </a:bodyPr>
          <a:lstStyle/>
          <a:p>
            <a:r>
              <a:rPr lang="it-IT" dirty="0" smtClean="0"/>
              <a:t>Esempio attuale studenti di 5°</a:t>
            </a:r>
            <a:endParaRPr lang="it-IT" dirty="0"/>
          </a:p>
        </p:txBody>
      </p:sp>
    </p:spTree>
    <p:extLst>
      <p:ext uri="{BB962C8B-B14F-4D97-AF65-F5344CB8AC3E}">
        <p14:creationId xmlns:p14="http://schemas.microsoft.com/office/powerpoint/2010/main" val="42936277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608013"/>
          </a:xfrm>
        </p:spPr>
        <p:txBody>
          <a:bodyPr/>
          <a:lstStyle/>
          <a:p>
            <a:pPr eaLnBrk="1" hangingPunct="1">
              <a:defRPr/>
            </a:pPr>
            <a:r>
              <a:rPr lang="it-IT" sz="2400" b="1" dirty="0" smtClean="0">
                <a:solidFill>
                  <a:srgbClr val="007E15"/>
                </a:solidFill>
                <a:effectLst/>
              </a:rPr>
              <a:t>ASSOCIAZIONE</a:t>
            </a:r>
            <a:r>
              <a:rPr lang="it-IT" sz="2400" b="1" dirty="0" smtClean="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smtClean="0">
                <a:solidFill>
                  <a:srgbClr val="007E15"/>
                </a:solidFill>
                <a:effectLst/>
              </a:rPr>
              <a:t>A</a:t>
            </a:r>
            <a:r>
              <a:rPr lang="it-IT" sz="2400" b="1" dirty="0" smtClean="0">
                <a:effectLst/>
              </a:rPr>
              <a:t>.N.</a:t>
            </a:r>
            <a:r>
              <a:rPr lang="it-IT" sz="2400" b="1" dirty="0" smtClean="0">
                <a:solidFill>
                  <a:srgbClr val="FF0000"/>
                </a:solidFill>
                <a:effectLst/>
              </a:rPr>
              <a:t>A</a:t>
            </a:r>
            <a:r>
              <a:rPr lang="it-IT" sz="2400" b="1" dirty="0" smtClean="0">
                <a:effectLst/>
              </a:rPr>
              <a:t>.</a:t>
            </a:r>
            <a:endParaRPr lang="it-IT" sz="3600" dirty="0" smtClean="0"/>
          </a:p>
        </p:txBody>
      </p:sp>
      <p:sp>
        <p:nvSpPr>
          <p:cNvPr id="3" name="Segnaposto contenuto 2"/>
          <p:cNvSpPr>
            <a:spLocks noGrp="1"/>
          </p:cNvSpPr>
          <p:nvPr>
            <p:ph idx="1"/>
          </p:nvPr>
        </p:nvSpPr>
        <p:spPr>
          <a:xfrm>
            <a:off x="0" y="1196752"/>
            <a:ext cx="9126538" cy="5472608"/>
          </a:xfrm>
        </p:spPr>
        <p:txBody>
          <a:bodyPr/>
          <a:lstStyle/>
          <a:p>
            <a:pPr algn="ctr"/>
            <a:r>
              <a:rPr lang="it-IT" sz="2800" b="1" dirty="0">
                <a:solidFill>
                  <a:srgbClr val="FFFF00"/>
                </a:solidFill>
              </a:rPr>
              <a:t>NOI ALPINI NON IN ARMI SIAMO PERSONE UN PO’ SPECIALI PERCHE’ ANCHE SE NON SIAMO PIU’ SOLDATI CI SENTIAMO  SEMPRE ALPINI…… </a:t>
            </a:r>
            <a:r>
              <a:rPr lang="it-IT" sz="2800" b="1" dirty="0" smtClean="0">
                <a:solidFill>
                  <a:srgbClr val="FFFF00"/>
                </a:solidFill>
              </a:rPr>
              <a:t>…….E </a:t>
            </a:r>
            <a:r>
              <a:rPr lang="it-IT" sz="2800" b="1" dirty="0">
                <a:solidFill>
                  <a:srgbClr val="FFFF00"/>
                </a:solidFill>
              </a:rPr>
              <a:t>CONTINUIAMO A PORTARE IL NOSTRO ORIGINALE </a:t>
            </a:r>
            <a:r>
              <a:rPr lang="it-IT" sz="2800" b="1" dirty="0" smtClean="0">
                <a:solidFill>
                  <a:srgbClr val="FFFF00"/>
                </a:solidFill>
              </a:rPr>
              <a:t>CAPPELLO</a:t>
            </a:r>
            <a:endParaRPr lang="it-IT" sz="2800" b="1" dirty="0">
              <a:solidFill>
                <a:srgbClr val="FFFF00"/>
              </a:solidFill>
            </a:endParaRPr>
          </a:p>
          <a:p>
            <a:pPr marL="0" indent="0" algn="ctr">
              <a:buNone/>
            </a:pPr>
            <a:endParaRPr lang="it-IT" sz="2800" b="1" dirty="0"/>
          </a:p>
          <a:p>
            <a:pPr algn="ctr"/>
            <a:r>
              <a:rPr lang="it-IT" sz="2800" b="1" dirty="0">
                <a:solidFill>
                  <a:srgbClr val="FFC000"/>
                </a:solidFill>
              </a:rPr>
              <a:t>ASSOCIAZIONE NAZIONALE ALPINI E’ UNA GRANDE </a:t>
            </a:r>
            <a:r>
              <a:rPr lang="it-IT" sz="2800" b="1" dirty="0" smtClean="0">
                <a:solidFill>
                  <a:srgbClr val="FFC000"/>
                </a:solidFill>
              </a:rPr>
              <a:t>FAMIGLIA</a:t>
            </a:r>
            <a:endParaRPr lang="it-IT" sz="2800" b="1" dirty="0">
              <a:solidFill>
                <a:srgbClr val="FFC000"/>
              </a:solidFill>
            </a:endParaRPr>
          </a:p>
          <a:p>
            <a:pPr algn="ctr"/>
            <a:r>
              <a:rPr lang="it-IT" sz="2800" b="1" dirty="0"/>
              <a:t> </a:t>
            </a:r>
          </a:p>
          <a:p>
            <a:pPr algn="ctr"/>
            <a:r>
              <a:rPr lang="it-IT" b="1" dirty="0">
                <a:solidFill>
                  <a:srgbClr val="FF0000"/>
                </a:solidFill>
              </a:rPr>
              <a:t>CI SONO 2 COSE IMPORTANTI A CUI </a:t>
            </a:r>
            <a:endParaRPr lang="it-IT" b="1" dirty="0" smtClean="0">
              <a:solidFill>
                <a:srgbClr val="FF0000"/>
              </a:solidFill>
            </a:endParaRPr>
          </a:p>
          <a:p>
            <a:pPr marL="0" indent="0" algn="ctr">
              <a:buNone/>
            </a:pPr>
            <a:r>
              <a:rPr lang="it-IT" b="1" dirty="0" smtClean="0">
                <a:solidFill>
                  <a:srgbClr val="FF0000"/>
                </a:solidFill>
              </a:rPr>
              <a:t>NOI </a:t>
            </a:r>
            <a:r>
              <a:rPr lang="it-IT" b="1" dirty="0">
                <a:solidFill>
                  <a:srgbClr val="FF0000"/>
                </a:solidFill>
              </a:rPr>
              <a:t>ALPINI </a:t>
            </a:r>
            <a:r>
              <a:rPr lang="it-IT" b="1" dirty="0" smtClean="0">
                <a:solidFill>
                  <a:srgbClr val="FF0000"/>
                </a:solidFill>
              </a:rPr>
              <a:t>TENIAMO </a:t>
            </a:r>
            <a:r>
              <a:rPr lang="it-IT" b="1" dirty="0">
                <a:solidFill>
                  <a:srgbClr val="FF0000"/>
                </a:solidFill>
              </a:rPr>
              <a:t>MOLTO</a:t>
            </a:r>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66</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1361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608013"/>
          </a:xfrm>
        </p:spPr>
        <p:txBody>
          <a:bodyPr/>
          <a:lstStyle/>
          <a:p>
            <a:pPr eaLnBrk="1" hangingPunct="1">
              <a:defRPr/>
            </a:pPr>
            <a:r>
              <a:rPr lang="it-IT" sz="2400" b="1" dirty="0">
                <a:solidFill>
                  <a:srgbClr val="007E15"/>
                </a:solidFill>
                <a:effectLst/>
              </a:rPr>
              <a:t>ASSOCIAZIONE</a:t>
            </a:r>
            <a:r>
              <a:rPr lang="it-IT" sz="2400" b="1" dirty="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a:solidFill>
                  <a:srgbClr val="007E15"/>
                </a:solidFill>
                <a:effectLst/>
              </a:rPr>
              <a:t>A</a:t>
            </a:r>
            <a:r>
              <a:rPr lang="it-IT" sz="2400" b="1" dirty="0">
                <a:effectLst/>
              </a:rPr>
              <a:t>.N.</a:t>
            </a:r>
            <a:r>
              <a:rPr lang="it-IT" sz="2400" b="1" dirty="0">
                <a:solidFill>
                  <a:srgbClr val="FF0000"/>
                </a:solidFill>
                <a:effectLst/>
              </a:rPr>
              <a:t>A</a:t>
            </a:r>
            <a:r>
              <a:rPr lang="it-IT" sz="2400" b="1" dirty="0">
                <a:effectLst/>
              </a:rPr>
              <a:t>.</a:t>
            </a:r>
            <a:endParaRPr lang="it-IT" sz="3600" dirty="0" smtClean="0"/>
          </a:p>
        </p:txBody>
      </p:sp>
      <p:sp>
        <p:nvSpPr>
          <p:cNvPr id="3" name="Segnaposto contenuto 2"/>
          <p:cNvSpPr>
            <a:spLocks noGrp="1"/>
          </p:cNvSpPr>
          <p:nvPr>
            <p:ph idx="1"/>
          </p:nvPr>
        </p:nvSpPr>
        <p:spPr>
          <a:xfrm>
            <a:off x="0" y="1196752"/>
            <a:ext cx="9126538" cy="5544616"/>
          </a:xfrm>
        </p:spPr>
        <p:txBody>
          <a:bodyPr/>
          <a:lstStyle/>
          <a:p>
            <a:pPr marL="0" indent="0" algn="ctr" eaLnBrk="1" hangingPunct="1">
              <a:buNone/>
              <a:defRPr/>
            </a:pPr>
            <a:r>
              <a:rPr lang="it-IT" sz="2800" b="1" dirty="0" smtClean="0">
                <a:solidFill>
                  <a:srgbClr val="FFFF00"/>
                </a:solidFill>
              </a:rPr>
              <a:t>LA PRIMA COSA:</a:t>
            </a:r>
          </a:p>
          <a:p>
            <a:pPr algn="ctr"/>
            <a:r>
              <a:rPr lang="it-IT" sz="2400" b="1" dirty="0"/>
              <a:t>FAR CONOSCERE E TENERE VIVA LA MEMORIA DI TUTTI GLI ALPINI E DI TUTTI I SOLDATI CHE SONO MORTI COMBATTENDO PER LA NOSTRA PATRIA ITALIA</a:t>
            </a:r>
          </a:p>
          <a:p>
            <a:pPr marL="0" indent="0" algn="ctr">
              <a:buNone/>
            </a:pPr>
            <a:endParaRPr lang="it-IT" sz="2400" b="1" dirty="0"/>
          </a:p>
          <a:p>
            <a:pPr marL="0" indent="0" algn="ctr">
              <a:buNone/>
            </a:pPr>
            <a:r>
              <a:rPr lang="it-IT" sz="3600" b="1" dirty="0">
                <a:solidFill>
                  <a:srgbClr val="FFFF00"/>
                </a:solidFill>
              </a:rPr>
              <a:t>GUAI A DIMENTICARE, </a:t>
            </a:r>
            <a:r>
              <a:rPr lang="it-IT" sz="3600" b="1" dirty="0" smtClean="0">
                <a:solidFill>
                  <a:srgbClr val="FFFF00"/>
                </a:solidFill>
              </a:rPr>
              <a:t>GUAI</a:t>
            </a:r>
          </a:p>
          <a:p>
            <a:pPr marL="0" indent="0" algn="ctr">
              <a:buNone/>
            </a:pPr>
            <a:endParaRPr lang="it-IT" sz="2400" b="1" dirty="0"/>
          </a:p>
          <a:p>
            <a:pPr algn="ctr"/>
            <a:r>
              <a:rPr lang="it-IT" sz="2400" b="1" dirty="0">
                <a:solidFill>
                  <a:srgbClr val="FF0000"/>
                </a:solidFill>
              </a:rPr>
              <a:t>DURANTE LE GUERRE SOFFRONO I SOLDATI, LE MAMME, I PAPA’, I NONNI MA SOPRATTUTTO SOFFRONO I BAMBINI.</a:t>
            </a:r>
          </a:p>
          <a:p>
            <a:pPr algn="ctr"/>
            <a:r>
              <a:rPr lang="it-IT" sz="2400" b="1" dirty="0">
                <a:solidFill>
                  <a:srgbClr val="FF0000"/>
                </a:solidFill>
              </a:rPr>
              <a:t>C’E’ TANTA MISERIA  (MANCANI I SOLDI, IL CIBO, ACQUA,LUCE)</a:t>
            </a:r>
          </a:p>
          <a:p>
            <a:pPr algn="ctr"/>
            <a:r>
              <a:rPr lang="it-IT" sz="2400" b="1" dirty="0">
                <a:solidFill>
                  <a:srgbClr val="FF0000"/>
                </a:solidFill>
              </a:rPr>
              <a:t>C’E’ TANTA </a:t>
            </a:r>
            <a:r>
              <a:rPr lang="it-IT" sz="2400" b="1" dirty="0" smtClean="0">
                <a:solidFill>
                  <a:srgbClr val="FF0000"/>
                </a:solidFill>
              </a:rPr>
              <a:t>DISTRUZIONE, TANTA </a:t>
            </a:r>
            <a:r>
              <a:rPr lang="it-IT" sz="2400" b="1" dirty="0">
                <a:solidFill>
                  <a:srgbClr val="FF0000"/>
                </a:solidFill>
              </a:rPr>
              <a:t>MORTE E </a:t>
            </a:r>
            <a:r>
              <a:rPr lang="it-IT" sz="2400" b="1" dirty="0" smtClean="0">
                <a:solidFill>
                  <a:srgbClr val="FF0000"/>
                </a:solidFill>
              </a:rPr>
              <a:t>MALATTIE</a:t>
            </a:r>
            <a:endParaRPr lang="it-IT" sz="2400" b="1" dirty="0">
              <a:solidFill>
                <a:srgbClr val="FF0000"/>
              </a:solidFill>
            </a:endParaRPr>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67</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202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608013"/>
          </a:xfrm>
        </p:spPr>
        <p:txBody>
          <a:bodyPr/>
          <a:lstStyle/>
          <a:p>
            <a:pPr eaLnBrk="1" hangingPunct="1">
              <a:defRPr/>
            </a:pPr>
            <a:r>
              <a:rPr lang="it-IT" sz="2400" b="1" dirty="0">
                <a:solidFill>
                  <a:srgbClr val="007E15"/>
                </a:solidFill>
                <a:effectLst/>
              </a:rPr>
              <a:t>ASSOCIAZIONE</a:t>
            </a:r>
            <a:r>
              <a:rPr lang="it-IT" sz="2400" b="1" dirty="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a:solidFill>
                  <a:srgbClr val="007E15"/>
                </a:solidFill>
                <a:effectLst/>
              </a:rPr>
              <a:t>A</a:t>
            </a:r>
            <a:r>
              <a:rPr lang="it-IT" sz="2400" b="1" dirty="0">
                <a:effectLst/>
              </a:rPr>
              <a:t>.N.</a:t>
            </a:r>
            <a:r>
              <a:rPr lang="it-IT" sz="2400" b="1" dirty="0">
                <a:solidFill>
                  <a:srgbClr val="FF0000"/>
                </a:solidFill>
                <a:effectLst/>
              </a:rPr>
              <a:t>A</a:t>
            </a:r>
            <a:r>
              <a:rPr lang="it-IT" sz="2400" b="1" dirty="0">
                <a:effectLst/>
              </a:rPr>
              <a:t>.</a:t>
            </a:r>
            <a:endParaRPr lang="it-IT" sz="3600" dirty="0" smtClean="0"/>
          </a:p>
        </p:txBody>
      </p:sp>
      <p:sp>
        <p:nvSpPr>
          <p:cNvPr id="3" name="Segnaposto contenuto 2"/>
          <p:cNvSpPr>
            <a:spLocks noGrp="1"/>
          </p:cNvSpPr>
          <p:nvPr>
            <p:ph idx="1"/>
          </p:nvPr>
        </p:nvSpPr>
        <p:spPr>
          <a:xfrm>
            <a:off x="0" y="1025352"/>
            <a:ext cx="9126538" cy="5716016"/>
          </a:xfrm>
        </p:spPr>
        <p:txBody>
          <a:bodyPr/>
          <a:lstStyle/>
          <a:p>
            <a:pPr marL="0" indent="0" algn="ctr" eaLnBrk="1" hangingPunct="1">
              <a:buNone/>
              <a:defRPr/>
            </a:pPr>
            <a:r>
              <a:rPr lang="it-IT" sz="2800" b="1" dirty="0" smtClean="0">
                <a:solidFill>
                  <a:srgbClr val="FF0000"/>
                </a:solidFill>
              </a:rPr>
              <a:t>LA SECONDA COSA:</a:t>
            </a:r>
          </a:p>
          <a:p>
            <a:pPr algn="ctr"/>
            <a:r>
              <a:rPr lang="it-IT" sz="2400" b="1" dirty="0" smtClean="0"/>
              <a:t>LE COSE </a:t>
            </a:r>
            <a:r>
              <a:rPr lang="it-IT" sz="2400" b="1" dirty="0"/>
              <a:t>IMPORTANTI CHE FANNO GLI ALPINI</a:t>
            </a:r>
          </a:p>
          <a:p>
            <a:pPr algn="ctr"/>
            <a:r>
              <a:rPr lang="it-IT" sz="2400" b="1" dirty="0">
                <a:solidFill>
                  <a:srgbClr val="FFFF00"/>
                </a:solidFill>
              </a:rPr>
              <a:t>AIUTARE GLI ALTRI IN MANIERA MOLTO DISCIPLINATA E ORGANIZZATA, DA BRAVI SOLDATI CI POTREMMO CHIAMARE OGGI “SOLDATI DELLA SOLIDARIETA’ ”.</a:t>
            </a:r>
          </a:p>
          <a:p>
            <a:pPr marL="0" indent="0" algn="ctr">
              <a:buNone/>
            </a:pPr>
            <a:endParaRPr lang="it-IT" sz="2400" b="1" dirty="0"/>
          </a:p>
          <a:p>
            <a:pPr algn="ctr"/>
            <a:r>
              <a:rPr lang="it-IT" sz="2400" b="1" dirty="0"/>
              <a:t>QUESTO ESERCITO DI “SOLDATI DELLA SOLIDARIETA’” E’ L’ASS. NAZ. ALPINI PROTEZIONE CIVILE</a:t>
            </a:r>
          </a:p>
          <a:p>
            <a:pPr algn="ctr"/>
            <a:r>
              <a:rPr lang="it-IT" sz="2400" b="1" dirty="0">
                <a:solidFill>
                  <a:srgbClr val="FFFF00"/>
                </a:solidFill>
              </a:rPr>
              <a:t>ESERCITO ADDESTRATO A INTERVENIRE IN AIUTO DELLA POPOLAZIONE COLPITA DA CALAMITA’ (ALLUVIONI, TERREMOTI, ……)</a:t>
            </a:r>
          </a:p>
          <a:p>
            <a:pPr algn="ctr"/>
            <a:r>
              <a:rPr lang="it-IT" sz="2400" b="1" dirty="0"/>
              <a:t>GLI ALPINI SONO SPECIALIZZATI </a:t>
            </a:r>
            <a:r>
              <a:rPr lang="it-IT" sz="2400" b="1" dirty="0" smtClean="0"/>
              <a:t>PER AIUTARE CHI NE HA BISOGNO…….</a:t>
            </a:r>
            <a:endParaRPr lang="it-IT" sz="2400" b="1" dirty="0"/>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68</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5015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1112168"/>
          </a:xfrm>
        </p:spPr>
        <p:txBody>
          <a:bodyPr/>
          <a:lstStyle/>
          <a:p>
            <a:pPr eaLnBrk="1" hangingPunct="1">
              <a:defRPr/>
            </a:pPr>
            <a:r>
              <a:rPr lang="it-IT" sz="2400" b="1" dirty="0">
                <a:solidFill>
                  <a:srgbClr val="007E15"/>
                </a:solidFill>
                <a:effectLst/>
              </a:rPr>
              <a:t>ASSOCIAZIONE</a:t>
            </a:r>
            <a:r>
              <a:rPr lang="it-IT" sz="2400" b="1" dirty="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a:solidFill>
                  <a:srgbClr val="007E15"/>
                </a:solidFill>
                <a:effectLst/>
              </a:rPr>
              <a:t>A</a:t>
            </a:r>
            <a:r>
              <a:rPr lang="it-IT" sz="2400" b="1" dirty="0">
                <a:effectLst/>
              </a:rPr>
              <a:t>.N.</a:t>
            </a:r>
            <a:r>
              <a:rPr lang="it-IT" sz="2400" b="1" dirty="0">
                <a:solidFill>
                  <a:srgbClr val="FF0000"/>
                </a:solidFill>
                <a:effectLst/>
              </a:rPr>
              <a:t>A</a:t>
            </a:r>
            <a:r>
              <a:rPr lang="it-IT" sz="2400" b="1" dirty="0" smtClean="0">
                <a:effectLst/>
              </a:rPr>
              <a:t>.</a:t>
            </a:r>
            <a:br>
              <a:rPr lang="it-IT" sz="2400" b="1" dirty="0" smtClean="0">
                <a:effectLst/>
              </a:rPr>
            </a:br>
            <a:r>
              <a:rPr lang="it-IT" sz="2400" b="1" dirty="0" smtClean="0">
                <a:solidFill>
                  <a:srgbClr val="FFFF00"/>
                </a:solidFill>
              </a:rPr>
              <a:t>ESERCITO</a:t>
            </a:r>
            <a:br>
              <a:rPr lang="it-IT" sz="2400" b="1" dirty="0" smtClean="0">
                <a:solidFill>
                  <a:srgbClr val="FFFF00"/>
                </a:solidFill>
              </a:rPr>
            </a:br>
            <a:r>
              <a:rPr lang="it-IT" sz="2400" b="1" dirty="0" smtClean="0">
                <a:solidFill>
                  <a:srgbClr val="FFFF00"/>
                </a:solidFill>
              </a:rPr>
              <a:t> “ SOLDATI </a:t>
            </a:r>
            <a:r>
              <a:rPr lang="it-IT" sz="2400" b="1" dirty="0">
                <a:solidFill>
                  <a:srgbClr val="FFFF00"/>
                </a:solidFill>
              </a:rPr>
              <a:t>DELLA SOLIDARIETA</a:t>
            </a:r>
            <a:r>
              <a:rPr lang="it-IT" sz="2400" b="1" dirty="0" smtClean="0">
                <a:solidFill>
                  <a:srgbClr val="FFFF00"/>
                </a:solidFill>
              </a:rPr>
              <a:t>’ ”</a:t>
            </a:r>
            <a:r>
              <a:rPr lang="it-IT" sz="2400" b="1" dirty="0" smtClean="0">
                <a:solidFill>
                  <a:srgbClr val="FFFF00"/>
                </a:solidFill>
                <a:effectLst/>
              </a:rPr>
              <a:t> </a:t>
            </a:r>
            <a:endParaRPr lang="it-IT" sz="3600" dirty="0" smtClean="0">
              <a:solidFill>
                <a:srgbClr val="FFFF00"/>
              </a:solidFill>
            </a:endParaRPr>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69</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OSVALDO\Temp ANA\img3199_i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64130"/>
            <a:ext cx="8244408" cy="545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796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144000" cy="463550"/>
          </a:xfrm>
        </p:spPr>
        <p:txBody>
          <a:bodyPr/>
          <a:lstStyle/>
          <a:p>
            <a:pPr>
              <a:defRPr/>
            </a:pPr>
            <a:r>
              <a:rPr lang="it-IT" sz="3600" dirty="0" smtClean="0"/>
              <a:t>Storia e significato dei colori della bandiera</a:t>
            </a:r>
            <a:endParaRPr lang="it-IT" sz="3600" dirty="0"/>
          </a:p>
        </p:txBody>
      </p:sp>
      <p:sp>
        <p:nvSpPr>
          <p:cNvPr id="5123" name="Segnaposto contenuto 2"/>
          <p:cNvSpPr>
            <a:spLocks noGrp="1"/>
          </p:cNvSpPr>
          <p:nvPr>
            <p:ph idx="1"/>
          </p:nvPr>
        </p:nvSpPr>
        <p:spPr>
          <a:xfrm>
            <a:off x="0" y="765175"/>
            <a:ext cx="9144000" cy="6092825"/>
          </a:xfrm>
          <a:solidFill>
            <a:schemeClr val="bg2"/>
          </a:solidFill>
        </p:spPr>
        <p:txBody>
          <a:bodyPr/>
          <a:lstStyle/>
          <a:p>
            <a:pPr marL="0" indent="0" algn="ctr">
              <a:buFontTx/>
              <a:buNone/>
              <a:defRPr/>
            </a:pPr>
            <a:r>
              <a:rPr lang="it-IT" altLang="it-IT" sz="3600" dirty="0" smtClean="0"/>
              <a:t>Secondo un'antica poesia scritta nei "sussidiari" delle scuole elementari di un tempo; </a:t>
            </a:r>
          </a:p>
          <a:p>
            <a:pPr algn="ctr">
              <a:defRPr/>
            </a:pPr>
            <a:r>
              <a:rPr lang="it-IT" altLang="it-IT" sz="3600" b="1" dirty="0" smtClean="0">
                <a:solidFill>
                  <a:srgbClr val="00B050"/>
                </a:solidFill>
              </a:rPr>
              <a:t>il VERDE per ricordare i nostri prati</a:t>
            </a:r>
            <a:r>
              <a:rPr lang="it-IT" altLang="it-IT" sz="3600" dirty="0" smtClean="0"/>
              <a:t>,</a:t>
            </a:r>
          </a:p>
          <a:p>
            <a:pPr algn="ctr">
              <a:defRPr/>
            </a:pPr>
            <a:r>
              <a:rPr lang="it-IT" altLang="it-IT" sz="3600" dirty="0" smtClean="0"/>
              <a:t> </a:t>
            </a:r>
            <a:r>
              <a:rPr lang="it-IT" altLang="it-IT" sz="3600" b="1" dirty="0" smtClean="0"/>
              <a:t>il BIANCO per le nostre nevi perenni</a:t>
            </a:r>
            <a:r>
              <a:rPr lang="it-IT" altLang="it-IT" sz="3600" dirty="0" smtClean="0"/>
              <a:t>, </a:t>
            </a:r>
          </a:p>
          <a:p>
            <a:pPr algn="ctr">
              <a:defRPr/>
            </a:pPr>
            <a:r>
              <a:rPr lang="it-IT" altLang="it-IT" sz="3600" b="1" dirty="0" smtClean="0">
                <a:solidFill>
                  <a:srgbClr val="FF0000"/>
                </a:solidFill>
              </a:rPr>
              <a:t>il ROSSO il sangue dei soldati  morti in tante guerre</a:t>
            </a:r>
            <a:r>
              <a:rPr lang="it-IT" altLang="it-IT" sz="3600" dirty="0" smtClean="0"/>
              <a:t>.</a:t>
            </a:r>
          </a:p>
          <a:p>
            <a:pPr marL="0" indent="0" algn="ctr">
              <a:buFontTx/>
              <a:buNone/>
              <a:defRPr/>
            </a:pPr>
            <a:r>
              <a:rPr lang="it-IT" altLang="it-IT" sz="3600" dirty="0" smtClean="0"/>
              <a:t>E' difficile sapere chi tra i tanti ha inventato una simile leggenda. </a:t>
            </a:r>
          </a:p>
          <a:p>
            <a:pPr marL="0" indent="0" algn="ctr">
              <a:buFontTx/>
              <a:buNone/>
              <a:defRPr/>
            </a:pPr>
            <a:r>
              <a:rPr lang="it-IT" altLang="it-IT" sz="3600" b="1" u="sng" dirty="0" smtClean="0"/>
              <a:t>Leggenda romantica, MA NON VERA.</a:t>
            </a:r>
          </a:p>
          <a:p>
            <a:pPr marL="0" indent="0">
              <a:buFontTx/>
              <a:buNone/>
              <a:defRPr/>
            </a:pPr>
            <a:endParaRPr lang="it-IT" altLang="it-IT" sz="1200" b="1" u="sng" dirty="0" smtClean="0"/>
          </a:p>
          <a:p>
            <a:pPr marL="0" indent="0">
              <a:buFontTx/>
              <a:buNone/>
              <a:defRPr/>
            </a:pPr>
            <a:endParaRPr lang="it-IT" altLang="it-IT" sz="1200" dirty="0" smtClean="0"/>
          </a:p>
          <a:p>
            <a:pPr marL="0" indent="0">
              <a:buFontTx/>
              <a:buNone/>
              <a:defRPr/>
            </a:pPr>
            <a:endParaRPr lang="it-IT" altLang="it-IT" sz="1200" dirty="0" smtClean="0"/>
          </a:p>
        </p:txBody>
      </p:sp>
      <p:sp>
        <p:nvSpPr>
          <p:cNvPr id="4" name="Segnaposto numero diapositiva 3"/>
          <p:cNvSpPr>
            <a:spLocks noGrp="1"/>
          </p:cNvSpPr>
          <p:nvPr>
            <p:ph type="sldNum" sz="quarter" idx="12"/>
          </p:nvPr>
        </p:nvSpPr>
        <p:spPr/>
        <p:txBody>
          <a:bodyPr/>
          <a:lstStyle/>
          <a:p>
            <a:pPr>
              <a:defRPr/>
            </a:pPr>
            <a:fld id="{CF168A63-B503-4D00-9C78-2C73564DD722}" type="slidenum">
              <a:rPr lang="it-IT" altLang="it-IT" smtClean="0"/>
              <a:pPr>
                <a:defRPr/>
              </a:pPr>
              <a:t>7</a:t>
            </a:fld>
            <a:endParaRPr lang="it-IT" altLang="it-IT"/>
          </a:p>
        </p:txBody>
      </p:sp>
    </p:spTree>
    <p:extLst>
      <p:ext uri="{BB962C8B-B14F-4D97-AF65-F5344CB8AC3E}">
        <p14:creationId xmlns:p14="http://schemas.microsoft.com/office/powerpoint/2010/main" val="23258802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608013"/>
          </a:xfrm>
        </p:spPr>
        <p:txBody>
          <a:bodyPr/>
          <a:lstStyle/>
          <a:p>
            <a:pPr eaLnBrk="1" hangingPunct="1">
              <a:defRPr/>
            </a:pPr>
            <a:r>
              <a:rPr lang="it-IT" sz="2400" b="1" dirty="0">
                <a:solidFill>
                  <a:srgbClr val="007E15"/>
                </a:solidFill>
                <a:effectLst/>
              </a:rPr>
              <a:t>ASSOCIAZIONE</a:t>
            </a:r>
            <a:r>
              <a:rPr lang="it-IT" sz="2400" b="1" dirty="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a:solidFill>
                  <a:srgbClr val="007E15"/>
                </a:solidFill>
                <a:effectLst/>
              </a:rPr>
              <a:t>A</a:t>
            </a:r>
            <a:r>
              <a:rPr lang="it-IT" sz="2400" b="1" dirty="0">
                <a:effectLst/>
              </a:rPr>
              <a:t>.N.</a:t>
            </a:r>
            <a:r>
              <a:rPr lang="it-IT" sz="2400" b="1" dirty="0">
                <a:solidFill>
                  <a:srgbClr val="FF0000"/>
                </a:solidFill>
                <a:effectLst/>
              </a:rPr>
              <a:t>A</a:t>
            </a:r>
            <a:r>
              <a:rPr lang="it-IT" sz="2400" b="1" dirty="0">
                <a:effectLst/>
              </a:rPr>
              <a:t>.</a:t>
            </a:r>
            <a:endParaRPr lang="it-IT" sz="3600" dirty="0" smtClean="0"/>
          </a:p>
        </p:txBody>
      </p:sp>
      <p:sp>
        <p:nvSpPr>
          <p:cNvPr id="3" name="Segnaposto contenuto 2"/>
          <p:cNvSpPr>
            <a:spLocks noGrp="1"/>
          </p:cNvSpPr>
          <p:nvPr>
            <p:ph idx="1"/>
          </p:nvPr>
        </p:nvSpPr>
        <p:spPr>
          <a:xfrm>
            <a:off x="0" y="1196752"/>
            <a:ext cx="9126538" cy="5400600"/>
          </a:xfrm>
        </p:spPr>
        <p:txBody>
          <a:bodyPr/>
          <a:lstStyle/>
          <a:p>
            <a:pPr marL="0" indent="0" algn="ctr">
              <a:buNone/>
            </a:pPr>
            <a:r>
              <a:rPr lang="it-IT" sz="2800" b="1" dirty="0">
                <a:solidFill>
                  <a:srgbClr val="FF0000"/>
                </a:solidFill>
              </a:rPr>
              <a:t>PERCHE’ GLI ALPINI FANNO TUTTE QUESTE COSE?</a:t>
            </a:r>
          </a:p>
          <a:p>
            <a:pPr marL="0" indent="0" algn="ctr">
              <a:buNone/>
            </a:pPr>
            <a:r>
              <a:rPr lang="it-IT" sz="2800" b="1" dirty="0">
                <a:solidFill>
                  <a:srgbClr val="FFFF00"/>
                </a:solidFill>
              </a:rPr>
              <a:t>SEMPLICE: PERCHE’ AMIAMO AIUTARE GLI ALTRI E ABBIAMO CAPITO CHE FARE DEL BENE A CHI NE HA BISOGNO E’ IL SEGRETO PER ESSERE </a:t>
            </a:r>
            <a:r>
              <a:rPr lang="it-IT" sz="2800" b="1" dirty="0" smtClean="0">
                <a:solidFill>
                  <a:srgbClr val="FFFF00"/>
                </a:solidFill>
              </a:rPr>
              <a:t>FELICI</a:t>
            </a:r>
            <a:endParaRPr lang="it-IT" sz="2800" b="1" dirty="0">
              <a:solidFill>
                <a:srgbClr val="FFFF00"/>
              </a:solidFill>
            </a:endParaRPr>
          </a:p>
          <a:p>
            <a:pPr marL="0" indent="0" algn="ctr">
              <a:buNone/>
            </a:pPr>
            <a:r>
              <a:rPr lang="it-IT" sz="2800" b="1" dirty="0"/>
              <a:t> </a:t>
            </a:r>
          </a:p>
          <a:p>
            <a:pPr marL="0" indent="0" algn="ctr">
              <a:buNone/>
            </a:pPr>
            <a:r>
              <a:rPr lang="it-IT" sz="2800" b="1" dirty="0">
                <a:solidFill>
                  <a:srgbClr val="FF0000"/>
                </a:solidFill>
              </a:rPr>
              <a:t>COME ABBIAMO IMPARATO?</a:t>
            </a:r>
          </a:p>
          <a:p>
            <a:pPr marL="0" indent="0" algn="ctr">
              <a:buNone/>
            </a:pPr>
            <a:r>
              <a:rPr lang="it-IT" sz="2800" b="1" dirty="0">
                <a:solidFill>
                  <a:srgbClr val="FFFF00"/>
                </a:solidFill>
              </a:rPr>
              <a:t>DALLE ESPERIENZE DEI VECCHI ALPINI (VECI)  CHE IN </a:t>
            </a:r>
            <a:r>
              <a:rPr lang="it-IT" sz="2800" b="1" dirty="0" smtClean="0">
                <a:solidFill>
                  <a:srgbClr val="FFFF00"/>
                </a:solidFill>
              </a:rPr>
              <a:t>GUERRA </a:t>
            </a:r>
            <a:r>
              <a:rPr lang="it-IT" sz="2800" b="1" dirty="0">
                <a:solidFill>
                  <a:srgbClr val="FFFF00"/>
                </a:solidFill>
              </a:rPr>
              <a:t>E IN PACE SI SONO SEMPRE AIUTATI A VICENDA.</a:t>
            </a:r>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70</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6075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228600"/>
            <a:ext cx="6995120" cy="608013"/>
          </a:xfrm>
        </p:spPr>
        <p:txBody>
          <a:bodyPr/>
          <a:lstStyle/>
          <a:p>
            <a:pPr eaLnBrk="1" hangingPunct="1">
              <a:defRPr/>
            </a:pPr>
            <a:r>
              <a:rPr lang="it-IT" sz="2400" b="1" dirty="0">
                <a:solidFill>
                  <a:srgbClr val="007E15"/>
                </a:solidFill>
                <a:effectLst/>
              </a:rPr>
              <a:t>ASSOCIAZIONE</a:t>
            </a:r>
            <a:r>
              <a:rPr lang="it-IT" sz="2400" b="1" dirty="0">
                <a:effectLst/>
              </a:rPr>
              <a:t> </a:t>
            </a:r>
            <a:r>
              <a:rPr lang="it-IT" sz="2400" b="1" dirty="0">
                <a:solidFill>
                  <a:schemeClr val="tx1"/>
                </a:solidFill>
                <a:effectLst/>
              </a:rPr>
              <a:t>NAZIONALE</a:t>
            </a:r>
            <a:r>
              <a:rPr lang="it-IT" sz="2400" b="1" dirty="0">
                <a:solidFill>
                  <a:srgbClr val="FF0000"/>
                </a:solidFill>
                <a:effectLst/>
              </a:rPr>
              <a:t> ALPINI </a:t>
            </a:r>
            <a:r>
              <a:rPr lang="it-IT" sz="2400" b="1" dirty="0">
                <a:effectLst/>
              </a:rPr>
              <a:t>- </a:t>
            </a:r>
            <a:r>
              <a:rPr lang="it-IT" sz="2400" b="1" dirty="0">
                <a:solidFill>
                  <a:srgbClr val="007E15"/>
                </a:solidFill>
                <a:effectLst/>
              </a:rPr>
              <a:t>A</a:t>
            </a:r>
            <a:r>
              <a:rPr lang="it-IT" sz="2400" b="1" dirty="0">
                <a:effectLst/>
              </a:rPr>
              <a:t>.N.</a:t>
            </a:r>
            <a:r>
              <a:rPr lang="it-IT" sz="2400" b="1" dirty="0">
                <a:solidFill>
                  <a:srgbClr val="FF0000"/>
                </a:solidFill>
                <a:effectLst/>
              </a:rPr>
              <a:t>A</a:t>
            </a:r>
            <a:r>
              <a:rPr lang="it-IT" sz="2400" b="1" dirty="0">
                <a:effectLst/>
              </a:rPr>
              <a:t>.</a:t>
            </a:r>
            <a:endParaRPr lang="it-IT" sz="3600" dirty="0" smtClean="0"/>
          </a:p>
        </p:txBody>
      </p:sp>
      <p:sp>
        <p:nvSpPr>
          <p:cNvPr id="3" name="Segnaposto contenuto 2"/>
          <p:cNvSpPr>
            <a:spLocks noGrp="1"/>
          </p:cNvSpPr>
          <p:nvPr>
            <p:ph idx="1"/>
          </p:nvPr>
        </p:nvSpPr>
        <p:spPr>
          <a:xfrm>
            <a:off x="0" y="1196752"/>
            <a:ext cx="9126538" cy="5112568"/>
          </a:xfrm>
        </p:spPr>
        <p:txBody>
          <a:bodyPr/>
          <a:lstStyle/>
          <a:p>
            <a:pPr marL="0" indent="0" algn="ctr">
              <a:buNone/>
            </a:pPr>
            <a:r>
              <a:rPr lang="it-IT" sz="4400" b="1" dirty="0">
                <a:solidFill>
                  <a:srgbClr val="FFFF00"/>
                </a:solidFill>
              </a:rPr>
              <a:t>VI ASPETTIAMO QUANDO AVRETE 18 ANNI , FATE UNA ESPERIENZA CON GLI ALPINI IN SERVIZIO O COME VOLONTARIO PROTEZIONE CIVILE ….. IMPARERETE UN SACCO DI COSE.</a:t>
            </a:r>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71</a:t>
            </a:fld>
            <a:endParaRPr lang="it-IT" altLang="it-IT"/>
          </a:p>
        </p:txBody>
      </p:sp>
      <p:pic>
        <p:nvPicPr>
          <p:cNvPr id="8" name="Picture 6" descr="Logo Ufficiale ANA_1bur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76" y="188640"/>
            <a:ext cx="836712"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3875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88640"/>
            <a:ext cx="9126538" cy="4464496"/>
          </a:xfrm>
        </p:spPr>
        <p:txBody>
          <a:bodyPr/>
          <a:lstStyle/>
          <a:p>
            <a:pPr algn="ctr" eaLnBrk="1" hangingPunct="1">
              <a:defRPr/>
            </a:pPr>
            <a:r>
              <a:rPr lang="it-IT" sz="2800" b="1" dirty="0" smtClean="0"/>
              <a:t>La </a:t>
            </a:r>
            <a:r>
              <a:rPr lang="it-IT" sz="2800" b="1" dirty="0" smtClean="0">
                <a:solidFill>
                  <a:srgbClr val="FF0000"/>
                </a:solidFill>
              </a:rPr>
              <a:t>1° prima Adunata nazionale </a:t>
            </a:r>
            <a:r>
              <a:rPr lang="it-IT" sz="2800" b="1" dirty="0" smtClean="0"/>
              <a:t>degli Alpini ebbe luogo il giorno </a:t>
            </a:r>
            <a:r>
              <a:rPr lang="it-IT" sz="2800" b="1" dirty="0" smtClean="0">
                <a:solidFill>
                  <a:srgbClr val="FF0000"/>
                </a:solidFill>
              </a:rPr>
              <a:t>6 settembre 1920 </a:t>
            </a:r>
            <a:r>
              <a:rPr lang="it-IT" sz="2800" b="1" dirty="0" smtClean="0"/>
              <a:t>sul Monte Ortigara (Asiago) per ricordare e onorare il sacrificio di migliaia di alpini morti per l’Italia nella 1^ G.M. </a:t>
            </a:r>
          </a:p>
          <a:p>
            <a:pPr algn="ctr" eaLnBrk="1" hangingPunct="1">
              <a:defRPr/>
            </a:pPr>
            <a:r>
              <a:rPr lang="it-IT" sz="2800" b="1" dirty="0" smtClean="0"/>
              <a:t>In quella occasione venne trasportata faticosamente sulla cima una colonna mozza con la scritta </a:t>
            </a:r>
          </a:p>
          <a:p>
            <a:pPr marL="0" indent="0" algn="ctr" eaLnBrk="1" hangingPunct="1">
              <a:buNone/>
              <a:defRPr/>
            </a:pPr>
            <a:r>
              <a:rPr lang="it-IT" sz="2800" b="1" dirty="0" smtClean="0">
                <a:solidFill>
                  <a:srgbClr val="FF0000"/>
                </a:solidFill>
              </a:rPr>
              <a:t>“</a:t>
            </a:r>
            <a:r>
              <a:rPr lang="it-IT" sz="2800" b="1" i="1" dirty="0" smtClean="0">
                <a:solidFill>
                  <a:srgbClr val="FF0000"/>
                </a:solidFill>
              </a:rPr>
              <a:t>PER NON DIMENTICARE</a:t>
            </a:r>
            <a:r>
              <a:rPr lang="it-IT" sz="2800" b="1" dirty="0" smtClean="0">
                <a:solidFill>
                  <a:srgbClr val="FF0000"/>
                </a:solidFill>
              </a:rPr>
              <a:t>”.</a:t>
            </a:r>
          </a:p>
          <a:p>
            <a:pPr marL="0" indent="0" eaLnBrk="1" hangingPunct="1">
              <a:buFontTx/>
              <a:buNone/>
              <a:defRPr/>
            </a:pPr>
            <a:endParaRPr lang="it-IT" dirty="0" smtClean="0"/>
          </a:p>
        </p:txBody>
      </p:sp>
      <p:sp>
        <p:nvSpPr>
          <p:cNvPr id="4" name="Segnaposto numero diapositiva 3"/>
          <p:cNvSpPr>
            <a:spLocks noGrp="1"/>
          </p:cNvSpPr>
          <p:nvPr>
            <p:ph type="sldNum" sz="quarter" idx="12"/>
          </p:nvPr>
        </p:nvSpPr>
        <p:spPr/>
        <p:txBody>
          <a:bodyPr/>
          <a:lstStyle/>
          <a:p>
            <a:pPr>
              <a:defRPr/>
            </a:pPr>
            <a:fld id="{959FB78A-A239-42E6-9619-4C6EDDF199ED}" type="slidenum">
              <a:rPr lang="it-IT" altLang="it-IT"/>
              <a:pPr>
                <a:defRPr/>
              </a:pPr>
              <a:t>72</a:t>
            </a:fld>
            <a:endParaRPr lang="it-IT" altLang="it-IT"/>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293095"/>
            <a:ext cx="3312368" cy="237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84" y="3361294"/>
            <a:ext cx="2159433" cy="324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749468" y="4807226"/>
            <a:ext cx="2880320" cy="1938992"/>
          </a:xfrm>
          <a:prstGeom prst="rect">
            <a:avLst/>
          </a:prstGeom>
          <a:noFill/>
        </p:spPr>
        <p:txBody>
          <a:bodyPr wrap="square" rtlCol="0">
            <a:spAutoFit/>
          </a:bodyPr>
          <a:lstStyle/>
          <a:p>
            <a:pPr algn="ctr"/>
            <a:r>
              <a:rPr lang="it-IT" sz="2400" b="1" dirty="0" smtClean="0"/>
              <a:t>Nel 2019 ci sarà la 92° Adunata Nazionale Alpini a Milano il 12 maggio</a:t>
            </a:r>
            <a:endParaRPr lang="it-IT" sz="2400" b="1" dirty="0"/>
          </a:p>
        </p:txBody>
      </p:sp>
    </p:spTree>
    <p:extLst>
      <p:ext uri="{BB962C8B-B14F-4D97-AF65-F5344CB8AC3E}">
        <p14:creationId xmlns:p14="http://schemas.microsoft.com/office/powerpoint/2010/main" val="10110974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57200" y="228600"/>
            <a:ext cx="8229600" cy="752128"/>
          </a:xfrm>
        </p:spPr>
        <p:txBody>
          <a:bodyPr/>
          <a:lstStyle/>
          <a:p>
            <a:r>
              <a:rPr lang="it-IT" dirty="0" smtClean="0"/>
              <a:t>ADUNATE in PIEMONTE</a:t>
            </a:r>
            <a:endParaRPr lang="it-IT" dirty="0"/>
          </a:p>
        </p:txBody>
      </p:sp>
      <p:pic>
        <p:nvPicPr>
          <p:cNvPr id="1026" name="Picture 2" descr="C:\OSVALDO\Temp ANA\1928 Tori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39163"/>
            <a:ext cx="1453749" cy="21018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OSVALDO\Temp ANA\1940 Tor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855" y="1024693"/>
            <a:ext cx="1478736" cy="2116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SVALDO\Temp ANA\1961 Tori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600" y="1024693"/>
            <a:ext cx="1478736" cy="21162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SVALDO\Temp ANA\1971 Cune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949" y="970722"/>
            <a:ext cx="1452962" cy="2170246"/>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37117" y="3175988"/>
            <a:ext cx="1440160" cy="369332"/>
          </a:xfrm>
          <a:prstGeom prst="rect">
            <a:avLst/>
          </a:prstGeom>
          <a:noFill/>
        </p:spPr>
        <p:txBody>
          <a:bodyPr wrap="square" rtlCol="0">
            <a:spAutoFit/>
          </a:bodyPr>
          <a:lstStyle/>
          <a:p>
            <a:r>
              <a:rPr lang="it-IT" dirty="0" smtClean="0"/>
              <a:t>1928 TO</a:t>
            </a:r>
            <a:endParaRPr lang="it-IT" dirty="0"/>
          </a:p>
        </p:txBody>
      </p:sp>
      <p:sp>
        <p:nvSpPr>
          <p:cNvPr id="11" name="CasellaDiTesto 10"/>
          <p:cNvSpPr txBox="1"/>
          <p:nvPr/>
        </p:nvSpPr>
        <p:spPr>
          <a:xfrm>
            <a:off x="2080438" y="3129007"/>
            <a:ext cx="1440160" cy="369332"/>
          </a:xfrm>
          <a:prstGeom prst="rect">
            <a:avLst/>
          </a:prstGeom>
          <a:noFill/>
        </p:spPr>
        <p:txBody>
          <a:bodyPr wrap="square" rtlCol="0">
            <a:spAutoFit/>
          </a:bodyPr>
          <a:lstStyle/>
          <a:p>
            <a:r>
              <a:rPr lang="it-IT" dirty="0" smtClean="0"/>
              <a:t>1940 TO</a:t>
            </a:r>
            <a:endParaRPr lang="it-IT" dirty="0"/>
          </a:p>
        </p:txBody>
      </p:sp>
      <p:sp>
        <p:nvSpPr>
          <p:cNvPr id="12" name="CasellaDiTesto 11"/>
          <p:cNvSpPr txBox="1"/>
          <p:nvPr/>
        </p:nvSpPr>
        <p:spPr>
          <a:xfrm>
            <a:off x="3793089" y="3173551"/>
            <a:ext cx="1440160" cy="369332"/>
          </a:xfrm>
          <a:prstGeom prst="rect">
            <a:avLst/>
          </a:prstGeom>
          <a:noFill/>
        </p:spPr>
        <p:txBody>
          <a:bodyPr wrap="square" rtlCol="0">
            <a:spAutoFit/>
          </a:bodyPr>
          <a:lstStyle/>
          <a:p>
            <a:r>
              <a:rPr lang="it-IT" dirty="0" smtClean="0"/>
              <a:t>1961 TO</a:t>
            </a:r>
            <a:endParaRPr lang="it-IT" dirty="0"/>
          </a:p>
        </p:txBody>
      </p:sp>
      <p:sp>
        <p:nvSpPr>
          <p:cNvPr id="13" name="CasellaDiTesto 12"/>
          <p:cNvSpPr txBox="1"/>
          <p:nvPr/>
        </p:nvSpPr>
        <p:spPr>
          <a:xfrm>
            <a:off x="5506656" y="3171114"/>
            <a:ext cx="1440160" cy="369332"/>
          </a:xfrm>
          <a:prstGeom prst="rect">
            <a:avLst/>
          </a:prstGeom>
          <a:noFill/>
        </p:spPr>
        <p:txBody>
          <a:bodyPr wrap="square" rtlCol="0">
            <a:spAutoFit/>
          </a:bodyPr>
          <a:lstStyle/>
          <a:p>
            <a:r>
              <a:rPr lang="it-IT" dirty="0" smtClean="0"/>
              <a:t>1971 CN</a:t>
            </a:r>
            <a:endParaRPr lang="it-IT" dirty="0"/>
          </a:p>
        </p:txBody>
      </p:sp>
      <p:pic>
        <p:nvPicPr>
          <p:cNvPr id="1030" name="Picture 6" descr="C:\OSVALDO\Temp ANA\1977 Torin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970722"/>
            <a:ext cx="1499530" cy="217024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OSVALDO\Temp ANA\1988 Torin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78" y="4039879"/>
            <a:ext cx="1340009" cy="1905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SVALDO\Temp ANA\1995 Ast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2726" y="4039879"/>
            <a:ext cx="1323865" cy="190507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OSVALDO\Temp ANA\2007 Cune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6535" y="4002686"/>
            <a:ext cx="1383223" cy="19547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SVALDO\Temp ANA\2011 Torin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3976208"/>
            <a:ext cx="1438712" cy="2030639"/>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p:cNvSpPr txBox="1"/>
          <p:nvPr/>
        </p:nvSpPr>
        <p:spPr>
          <a:xfrm>
            <a:off x="7291327" y="3173551"/>
            <a:ext cx="1440160" cy="369332"/>
          </a:xfrm>
          <a:prstGeom prst="rect">
            <a:avLst/>
          </a:prstGeom>
          <a:noFill/>
        </p:spPr>
        <p:txBody>
          <a:bodyPr wrap="square" rtlCol="0">
            <a:spAutoFit/>
          </a:bodyPr>
          <a:lstStyle/>
          <a:p>
            <a:r>
              <a:rPr lang="it-IT" dirty="0" smtClean="0"/>
              <a:t>1977 TO</a:t>
            </a:r>
            <a:endParaRPr lang="it-IT" dirty="0"/>
          </a:p>
        </p:txBody>
      </p:sp>
      <p:pic>
        <p:nvPicPr>
          <p:cNvPr id="1035" name="Picture 11" descr="C:\OSVALDO\Temp ANA\2016 Ast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1442" y="3976208"/>
            <a:ext cx="1421448" cy="2030639"/>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263402" y="5959857"/>
            <a:ext cx="1440160" cy="369332"/>
          </a:xfrm>
          <a:prstGeom prst="rect">
            <a:avLst/>
          </a:prstGeom>
          <a:noFill/>
        </p:spPr>
        <p:txBody>
          <a:bodyPr wrap="square" rtlCol="0">
            <a:spAutoFit/>
          </a:bodyPr>
          <a:lstStyle/>
          <a:p>
            <a:r>
              <a:rPr lang="it-IT" dirty="0" smtClean="0"/>
              <a:t>1988 TO</a:t>
            </a:r>
            <a:endParaRPr lang="it-IT" dirty="0"/>
          </a:p>
        </p:txBody>
      </p:sp>
      <p:sp>
        <p:nvSpPr>
          <p:cNvPr id="22" name="CasellaDiTesto 21"/>
          <p:cNvSpPr txBox="1"/>
          <p:nvPr/>
        </p:nvSpPr>
        <p:spPr>
          <a:xfrm>
            <a:off x="2080438" y="5944952"/>
            <a:ext cx="1440160" cy="369332"/>
          </a:xfrm>
          <a:prstGeom prst="rect">
            <a:avLst/>
          </a:prstGeom>
          <a:noFill/>
        </p:spPr>
        <p:txBody>
          <a:bodyPr wrap="square" rtlCol="0">
            <a:spAutoFit/>
          </a:bodyPr>
          <a:lstStyle/>
          <a:p>
            <a:r>
              <a:rPr lang="it-IT" dirty="0" smtClean="0"/>
              <a:t>1995 AT</a:t>
            </a:r>
            <a:endParaRPr lang="it-IT" dirty="0"/>
          </a:p>
        </p:txBody>
      </p:sp>
      <p:sp>
        <p:nvSpPr>
          <p:cNvPr id="23" name="CasellaDiTesto 22"/>
          <p:cNvSpPr txBox="1"/>
          <p:nvPr/>
        </p:nvSpPr>
        <p:spPr>
          <a:xfrm>
            <a:off x="3749640" y="5958280"/>
            <a:ext cx="1440160" cy="369332"/>
          </a:xfrm>
          <a:prstGeom prst="rect">
            <a:avLst/>
          </a:prstGeom>
          <a:noFill/>
        </p:spPr>
        <p:txBody>
          <a:bodyPr wrap="square" rtlCol="0">
            <a:spAutoFit/>
          </a:bodyPr>
          <a:lstStyle/>
          <a:p>
            <a:r>
              <a:rPr lang="it-IT" dirty="0" smtClean="0"/>
              <a:t>2007 CN</a:t>
            </a:r>
            <a:endParaRPr lang="it-IT" dirty="0"/>
          </a:p>
        </p:txBody>
      </p:sp>
      <p:sp>
        <p:nvSpPr>
          <p:cNvPr id="24" name="CasellaDiTesto 23"/>
          <p:cNvSpPr txBox="1"/>
          <p:nvPr/>
        </p:nvSpPr>
        <p:spPr>
          <a:xfrm>
            <a:off x="5506656" y="6006847"/>
            <a:ext cx="1440160" cy="369332"/>
          </a:xfrm>
          <a:prstGeom prst="rect">
            <a:avLst/>
          </a:prstGeom>
          <a:noFill/>
        </p:spPr>
        <p:txBody>
          <a:bodyPr wrap="square" rtlCol="0">
            <a:spAutoFit/>
          </a:bodyPr>
          <a:lstStyle/>
          <a:p>
            <a:r>
              <a:rPr lang="it-IT" dirty="0" smtClean="0"/>
              <a:t>2011 TO</a:t>
            </a:r>
            <a:endParaRPr lang="it-IT" dirty="0"/>
          </a:p>
        </p:txBody>
      </p:sp>
      <p:sp>
        <p:nvSpPr>
          <p:cNvPr id="7" name="Rettangolo 6"/>
          <p:cNvSpPr/>
          <p:nvPr/>
        </p:nvSpPr>
        <p:spPr>
          <a:xfrm>
            <a:off x="7563720" y="6036926"/>
            <a:ext cx="1026820" cy="369332"/>
          </a:xfrm>
          <a:prstGeom prst="rect">
            <a:avLst/>
          </a:prstGeom>
        </p:spPr>
        <p:txBody>
          <a:bodyPr wrap="none">
            <a:spAutoFit/>
          </a:bodyPr>
          <a:lstStyle/>
          <a:p>
            <a:r>
              <a:rPr lang="it-IT" dirty="0" smtClean="0"/>
              <a:t>2016 AT</a:t>
            </a:r>
            <a:endParaRPr lang="it-IT" dirty="0"/>
          </a:p>
        </p:txBody>
      </p:sp>
    </p:spTree>
    <p:extLst>
      <p:ext uri="{BB962C8B-B14F-4D97-AF65-F5344CB8AC3E}">
        <p14:creationId xmlns:p14="http://schemas.microsoft.com/office/powerpoint/2010/main" val="38775624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74</a:t>
            </a:fld>
            <a:endParaRPr lang="it-IT" altLang="it-IT"/>
          </a:p>
        </p:txBody>
      </p:sp>
      <p:pic>
        <p:nvPicPr>
          <p:cNvPr id="2050" name="Picture 2" descr="http://www.ana.it/uploaded_images/cartina_viaggiorossos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7" y="72711"/>
            <a:ext cx="4680520" cy="3437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hoc12.elet.polimi.it/meusWA/media/prj1027/project/media_files/pre23125/pim99443.jpg.r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37" y="3212976"/>
            <a:ext cx="43624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2669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88640"/>
            <a:ext cx="8229600" cy="576064"/>
          </a:xfrm>
        </p:spPr>
        <p:txBody>
          <a:bodyPr/>
          <a:lstStyle/>
          <a:p>
            <a:r>
              <a:rPr lang="it-IT" sz="3200" b="1" dirty="0" smtClean="0">
                <a:solidFill>
                  <a:srgbClr val="FF0000"/>
                </a:solidFill>
                <a:effectLst/>
              </a:rPr>
              <a:t>“Ponte dell’Amicizia” a </a:t>
            </a:r>
            <a:r>
              <a:rPr lang="it-IT" sz="3200" b="1" dirty="0">
                <a:solidFill>
                  <a:srgbClr val="FF0000"/>
                </a:solidFill>
                <a:effectLst/>
              </a:rPr>
              <a:t>Nikolajewka</a:t>
            </a:r>
            <a:endParaRPr lang="it-IT" sz="3200" dirty="0">
              <a:solidFill>
                <a:srgbClr val="FF0000"/>
              </a:solidFill>
              <a:effectLst/>
            </a:endParaRPr>
          </a:p>
        </p:txBody>
      </p:sp>
      <p:sp>
        <p:nvSpPr>
          <p:cNvPr id="3" name="Segnaposto contenuto 2"/>
          <p:cNvSpPr>
            <a:spLocks noGrp="1"/>
          </p:cNvSpPr>
          <p:nvPr>
            <p:ph idx="1"/>
          </p:nvPr>
        </p:nvSpPr>
        <p:spPr>
          <a:xfrm>
            <a:off x="0" y="938367"/>
            <a:ext cx="9144000" cy="6165304"/>
          </a:xfrm>
        </p:spPr>
        <p:txBody>
          <a:bodyPr/>
          <a:lstStyle/>
          <a:p>
            <a:pPr algn="ctr"/>
            <a:r>
              <a:rPr lang="it-IT" sz="2800" b="1" dirty="0"/>
              <a:t>Il </a:t>
            </a:r>
            <a:r>
              <a:rPr lang="it-IT" sz="2800" b="1" dirty="0" smtClean="0"/>
              <a:t>nuovo ponte è stato </a:t>
            </a:r>
            <a:r>
              <a:rPr lang="it-IT" sz="2800" b="1" dirty="0"/>
              <a:t>inaugurato il 14 </a:t>
            </a:r>
            <a:r>
              <a:rPr lang="it-IT" sz="2800" b="1" dirty="0" smtClean="0"/>
              <a:t>settembre </a:t>
            </a:r>
            <a:r>
              <a:rPr lang="it-IT" sz="2800" b="1" dirty="0"/>
              <a:t>2018, </a:t>
            </a:r>
            <a:r>
              <a:rPr lang="it-IT" sz="2800" b="1" dirty="0" smtClean="0"/>
              <a:t>per il 75º </a:t>
            </a:r>
            <a:r>
              <a:rPr lang="it-IT" sz="2800" b="1" dirty="0"/>
              <a:t>di Nikolajewka. </a:t>
            </a:r>
          </a:p>
          <a:p>
            <a:pPr algn="ctr"/>
            <a:r>
              <a:rPr lang="it-IT" sz="2800" b="1" dirty="0" smtClean="0"/>
              <a:t>Per </a:t>
            </a:r>
            <a:r>
              <a:rPr lang="it-IT" sz="2800" b="1" dirty="0"/>
              <a:t>ricordare i nostri alpini in un luogo simbolo della ritirata, </a:t>
            </a:r>
            <a:endParaRPr lang="it-IT" sz="2800" b="1" dirty="0" smtClean="0"/>
          </a:p>
          <a:p>
            <a:pPr marL="0" indent="0" algn="ctr">
              <a:buNone/>
            </a:pPr>
            <a:r>
              <a:rPr lang="it-IT" sz="2800" b="1" dirty="0" smtClean="0"/>
              <a:t>e </a:t>
            </a:r>
            <a:r>
              <a:rPr lang="it-IT" sz="2800" b="1" dirty="0"/>
              <a:t>per rinnovare quello spirito di solidarietà, </a:t>
            </a:r>
            <a:r>
              <a:rPr lang="it-IT" sz="2800" b="1" dirty="0" smtClean="0"/>
              <a:t>di </a:t>
            </a:r>
            <a:r>
              <a:rPr lang="it-IT" sz="2800" b="1" dirty="0"/>
              <a:t>amicizia e collaborazioni tra i popoli.</a:t>
            </a:r>
          </a:p>
          <a:p>
            <a:pPr algn="ctr"/>
            <a:r>
              <a:rPr lang="it-IT" sz="2800" b="1" dirty="0"/>
              <a:t>Il ponte è lungo 12 </a:t>
            </a:r>
            <a:r>
              <a:rPr lang="it-IT" sz="2800" b="1" dirty="0" smtClean="0"/>
              <a:t>metri, </a:t>
            </a:r>
            <a:r>
              <a:rPr lang="it-IT" sz="2800" b="1" dirty="0" err="1" smtClean="0"/>
              <a:t>pre</a:t>
            </a:r>
            <a:r>
              <a:rPr lang="it-IT" sz="2800" b="1" dirty="0" smtClean="0"/>
              <a:t>-assemblato in Italia.</a:t>
            </a:r>
          </a:p>
          <a:p>
            <a:pPr algn="ctr"/>
            <a:r>
              <a:rPr lang="it-IT" sz="2800" b="1" dirty="0" smtClean="0"/>
              <a:t>Sui </a:t>
            </a:r>
            <a:r>
              <a:rPr lang="it-IT" sz="2800" b="1" dirty="0"/>
              <a:t>parapetti sono raffigurati degli alpini in marcia a ricordare la tragica ritirata; </a:t>
            </a:r>
            <a:r>
              <a:rPr lang="it-IT" sz="2800" b="1" dirty="0" smtClean="0"/>
              <a:t>poi c’è logo ANA </a:t>
            </a:r>
            <a:r>
              <a:rPr lang="it-IT" sz="2800" b="1" dirty="0"/>
              <a:t>e lo stemma della città di </a:t>
            </a:r>
            <a:r>
              <a:rPr lang="it-IT" sz="2800" b="1" dirty="0" err="1"/>
              <a:t>Livenka</a:t>
            </a:r>
            <a:r>
              <a:rPr lang="it-IT" sz="2800" b="1" dirty="0"/>
              <a:t> (ex Nikolajewka) </a:t>
            </a:r>
            <a:r>
              <a:rPr lang="it-IT" sz="2400" b="1" dirty="0" smtClean="0"/>
              <a:t>.</a:t>
            </a:r>
            <a:endParaRPr lang="it-IT" sz="2400" b="1" dirty="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75</a:t>
            </a:fld>
            <a:endParaRPr lang="it-IT" altLang="it-IT"/>
          </a:p>
        </p:txBody>
      </p:sp>
      <p:pic>
        <p:nvPicPr>
          <p:cNvPr id="37891" name="Picture 3" descr="C:\DOWNLOAD\ponte amicizia a Nikolajewka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7224" y="5856080"/>
            <a:ext cx="1747097" cy="97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536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76</a:t>
            </a:fld>
            <a:endParaRPr lang="it-IT" altLang="it-IT"/>
          </a:p>
        </p:txBody>
      </p:sp>
      <p:pic>
        <p:nvPicPr>
          <p:cNvPr id="5" name="Picture 3" descr="C:\DOWNLOAD\ponte amicizia a Nikolajewka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85" y="692696"/>
            <a:ext cx="914810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368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77</a:t>
            </a:fld>
            <a:endParaRPr lang="it-IT" altLang="it-IT"/>
          </a:p>
        </p:txBody>
      </p:sp>
      <p:pic>
        <p:nvPicPr>
          <p:cNvPr id="3074" name="Picture 2" descr="C:\OSVALDO\Jeraci _ALPINI\Ana Ass Naz Alpini\Foto ANA Rivoli\2018\Russia 13 14 15 16 settembre 2018\IMG-20180911-WA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 y="2564904"/>
            <a:ext cx="4283967" cy="32129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OSVALDO\Jeraci _ALPINI\Ana Ass Naz Alpini\Foto ANA Rivoli\2018\Russia 13 14 15 16 settembre 2018\PonteNikolajewka18_IMG_1713.JPG_1537437592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621" y="3284984"/>
            <a:ext cx="4464496" cy="334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SVALDO\Jeraci _ALPINI\Ana Ass Naz Alpini\Foto ANA Rivoli\2018\Russia 13 14 15 16 settembre 2018\PonteNikolajewka18_IMG_1721.JPG_15374375973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299" y="74250"/>
            <a:ext cx="4052444" cy="303933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OSVALDO\Jeraci _ALPINI\Ana Ass Naz Alpini\Foto ANA Rivoli\2018\Russia 13 14 15 16 settembre 2018\fileAss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74251"/>
            <a:ext cx="4428195" cy="229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740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88640"/>
            <a:ext cx="8229600" cy="679450"/>
          </a:xfrm>
        </p:spPr>
        <p:txBody>
          <a:bodyPr/>
          <a:lstStyle/>
          <a:p>
            <a:r>
              <a:rPr lang="it-IT" sz="3200" b="1" dirty="0">
                <a:solidFill>
                  <a:srgbClr val="FF0000"/>
                </a:solidFill>
                <a:effectLst/>
              </a:rPr>
              <a:t>“Operazione S</a:t>
            </a:r>
            <a:r>
              <a:rPr lang="it-IT" sz="3200" b="1" dirty="0" smtClean="0">
                <a:solidFill>
                  <a:srgbClr val="FF0000"/>
                </a:solidFill>
                <a:effectLst/>
              </a:rPr>
              <a:t>orriso” asilo </a:t>
            </a:r>
            <a:r>
              <a:rPr lang="it-IT" sz="3200" b="1" dirty="0">
                <a:solidFill>
                  <a:srgbClr val="FF0000"/>
                </a:solidFill>
                <a:effectLst/>
              </a:rPr>
              <a:t>a Rossosch</a:t>
            </a:r>
            <a:endParaRPr lang="it-IT" dirty="0">
              <a:solidFill>
                <a:srgbClr val="FF0000"/>
              </a:solidFill>
              <a:effectLst/>
            </a:endParaRPr>
          </a:p>
        </p:txBody>
      </p:sp>
      <p:sp>
        <p:nvSpPr>
          <p:cNvPr id="3" name="Segnaposto contenuto 2"/>
          <p:cNvSpPr>
            <a:spLocks noGrp="1"/>
          </p:cNvSpPr>
          <p:nvPr>
            <p:ph idx="1"/>
          </p:nvPr>
        </p:nvSpPr>
        <p:spPr>
          <a:xfrm>
            <a:off x="457200" y="836613"/>
            <a:ext cx="8229600" cy="6021387"/>
          </a:xfrm>
        </p:spPr>
        <p:txBody>
          <a:bodyPr/>
          <a:lstStyle/>
          <a:p>
            <a:pPr algn="ctr"/>
            <a:r>
              <a:rPr lang="it-IT" sz="2400" b="1" dirty="0"/>
              <a:t>Asilo del Sorriso, costruito nel 1993 dalle Penne Nere in congedo , a ricordo dei nostri soldati morti a Nikolajewka , che non sono più tornati e in segno di pace e di amicizia nei confronti dei figli dei nemici di allora.</a:t>
            </a:r>
          </a:p>
          <a:p>
            <a:pPr algn="ctr"/>
            <a:r>
              <a:rPr lang="it-IT" sz="2400" b="1" dirty="0"/>
              <a:t>Gli alpini hanno costruito un asilo per ospitare 120 bambini in terra di Russia e precisamente a Rossosch.</a:t>
            </a:r>
          </a:p>
          <a:p>
            <a:endParaRPr lang="it-IT" sz="2800" dirty="0" smtClean="0"/>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78</a:t>
            </a:fld>
            <a:endParaRPr lang="it-IT" altLang="it-IT"/>
          </a:p>
        </p:txBody>
      </p:sp>
      <p:pic>
        <p:nvPicPr>
          <p:cNvPr id="36868" name="Picture 4" descr="C:\DOWNLOAD\asilo di rossos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005064"/>
            <a:ext cx="3456384" cy="2427001"/>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DOWNLOAD\ex Comando del Corpo d'Armata Alpino rossos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22398"/>
            <a:ext cx="3739373" cy="24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6176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88640"/>
            <a:ext cx="8229600" cy="679450"/>
          </a:xfrm>
        </p:spPr>
        <p:txBody>
          <a:bodyPr/>
          <a:lstStyle/>
          <a:p>
            <a:r>
              <a:rPr lang="it-IT" sz="3200" b="1" dirty="0">
                <a:effectLst/>
              </a:rPr>
              <a:t>“Operazione S</a:t>
            </a:r>
            <a:r>
              <a:rPr lang="it-IT" sz="3200" b="1" dirty="0" smtClean="0">
                <a:effectLst/>
              </a:rPr>
              <a:t>orriso” asilo </a:t>
            </a:r>
            <a:r>
              <a:rPr lang="it-IT" sz="3200" b="1" dirty="0">
                <a:effectLst/>
              </a:rPr>
              <a:t>a </a:t>
            </a:r>
            <a:r>
              <a:rPr lang="it-IT" sz="3200" b="1" dirty="0" smtClean="0">
                <a:effectLst/>
              </a:rPr>
              <a:t>Rossosch</a:t>
            </a:r>
            <a:br>
              <a:rPr lang="it-IT" sz="3200" b="1" dirty="0" smtClean="0">
                <a:effectLst/>
              </a:rPr>
            </a:br>
            <a:r>
              <a:rPr lang="it-IT" sz="3200" b="1" dirty="0">
                <a:effectLst/>
              </a:rPr>
              <a:t>2</a:t>
            </a:r>
            <a:r>
              <a:rPr lang="it-IT" sz="3200" b="1" dirty="0" smtClean="0">
                <a:effectLst/>
              </a:rPr>
              <a:t>5° Anniversario settembre 2018</a:t>
            </a:r>
            <a:endParaRPr lang="it-IT" dirty="0">
              <a:effectLst/>
            </a:endParaRPr>
          </a:p>
        </p:txBody>
      </p:sp>
      <p:sp>
        <p:nvSpPr>
          <p:cNvPr id="4" name="Segnaposto numero diapositiva 3"/>
          <p:cNvSpPr>
            <a:spLocks noGrp="1"/>
          </p:cNvSpPr>
          <p:nvPr>
            <p:ph type="sldNum" sz="quarter" idx="12"/>
          </p:nvPr>
        </p:nvSpPr>
        <p:spPr/>
        <p:txBody>
          <a:bodyPr/>
          <a:lstStyle/>
          <a:p>
            <a:pPr>
              <a:defRPr/>
            </a:pPr>
            <a:fld id="{4DC6CB34-E875-4D4C-B983-77082A34206B}" type="slidenum">
              <a:rPr lang="it-IT" altLang="it-IT"/>
              <a:pPr>
                <a:defRPr/>
              </a:pPr>
              <a:t>79</a:t>
            </a:fld>
            <a:endParaRPr lang="it-IT" altLang="it-IT"/>
          </a:p>
        </p:txBody>
      </p:sp>
      <p:pic>
        <p:nvPicPr>
          <p:cNvPr id="2050" name="Picture 2" descr="C:\OSVALDO\Jeraci _ALPINI\Ana Ass Naz Alpini\Foto ANA Rivoli\2018\Russia 13 14 15 16 settembre 2018\Rossoch Asi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4582816" cy="34371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OSVALDO\Jeraci _ALPINI\Ana Ass Naz Alpini\Foto ANA Rivoli\2018\Russia 13 14 15 16 settembre 2018\PonteNikolajewka18_2018-09-15 09.08.03.jpg_15374375765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344" y="2843300"/>
            <a:ext cx="4333328" cy="324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47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144000" cy="463550"/>
          </a:xfrm>
        </p:spPr>
        <p:txBody>
          <a:bodyPr/>
          <a:lstStyle/>
          <a:p>
            <a:pPr>
              <a:defRPr/>
            </a:pPr>
            <a:r>
              <a:rPr lang="it-IT" sz="3600" dirty="0" smtClean="0"/>
              <a:t>Storia e significato dei colori della bandiera</a:t>
            </a:r>
            <a:endParaRPr lang="it-IT" sz="3600" dirty="0"/>
          </a:p>
        </p:txBody>
      </p:sp>
      <p:sp>
        <p:nvSpPr>
          <p:cNvPr id="5123" name="Segnaposto contenuto 2"/>
          <p:cNvSpPr>
            <a:spLocks noGrp="1"/>
          </p:cNvSpPr>
          <p:nvPr>
            <p:ph idx="1"/>
          </p:nvPr>
        </p:nvSpPr>
        <p:spPr>
          <a:xfrm>
            <a:off x="0" y="765175"/>
            <a:ext cx="9144000" cy="6092825"/>
          </a:xfrm>
          <a:solidFill>
            <a:schemeClr val="bg2"/>
          </a:solidFill>
        </p:spPr>
        <p:txBody>
          <a:bodyPr/>
          <a:lstStyle/>
          <a:p>
            <a:pPr marL="0" indent="0">
              <a:buFontTx/>
              <a:buNone/>
              <a:defRPr/>
            </a:pPr>
            <a:endParaRPr lang="it-IT" altLang="it-IT" sz="900" b="1" u="sng" dirty="0" smtClean="0"/>
          </a:p>
          <a:p>
            <a:pPr marL="0" indent="0" algn="ctr">
              <a:buFontTx/>
              <a:buNone/>
              <a:defRPr/>
            </a:pPr>
            <a:r>
              <a:rPr lang="it-IT" altLang="it-IT" sz="2800" dirty="0" smtClean="0"/>
              <a:t>La bandiera italiana è nata nel </a:t>
            </a:r>
            <a:r>
              <a:rPr lang="it-IT" altLang="it-IT" sz="2800" b="1" dirty="0" smtClean="0">
                <a:solidFill>
                  <a:srgbClr val="FF0000"/>
                </a:solidFill>
              </a:rPr>
              <a:t>1794</a:t>
            </a:r>
            <a:r>
              <a:rPr lang="it-IT" altLang="it-IT" sz="2800" dirty="0"/>
              <a:t> </a:t>
            </a:r>
            <a:endParaRPr lang="it-IT" altLang="it-IT" sz="2800" dirty="0" smtClean="0"/>
          </a:p>
          <a:p>
            <a:pPr marL="0" indent="0" algn="ctr">
              <a:buFontTx/>
              <a:buNone/>
              <a:defRPr/>
            </a:pPr>
            <a:r>
              <a:rPr lang="it-IT" altLang="it-IT" sz="2800" dirty="0" smtClean="0"/>
              <a:t> da 2 studenti a Bologna, </a:t>
            </a:r>
          </a:p>
          <a:p>
            <a:pPr marL="0" indent="0" algn="ctr">
              <a:buFontTx/>
              <a:buNone/>
              <a:defRPr/>
            </a:pPr>
            <a:r>
              <a:rPr lang="it-IT" altLang="it-IT" sz="2800" b="1" dirty="0" smtClean="0">
                <a:solidFill>
                  <a:srgbClr val="FF0000"/>
                </a:solidFill>
              </a:rPr>
              <a:t>Giovanni De </a:t>
            </a:r>
            <a:r>
              <a:rPr lang="it-IT" altLang="it-IT" sz="2800" b="1" dirty="0" err="1" smtClean="0">
                <a:solidFill>
                  <a:srgbClr val="FF0000"/>
                </a:solidFill>
              </a:rPr>
              <a:t>Rolandis</a:t>
            </a:r>
            <a:r>
              <a:rPr lang="it-IT" altLang="it-IT" sz="2800" b="1" dirty="0" smtClean="0">
                <a:solidFill>
                  <a:srgbClr val="FF0000"/>
                </a:solidFill>
              </a:rPr>
              <a:t> (</a:t>
            </a:r>
            <a:r>
              <a:rPr lang="it-IT" altLang="it-IT" sz="2800" dirty="0" smtClean="0">
                <a:solidFill>
                  <a:srgbClr val="FF0000"/>
                </a:solidFill>
              </a:rPr>
              <a:t>AT</a:t>
            </a:r>
            <a:r>
              <a:rPr lang="it-IT" sz="2800" dirty="0" smtClean="0">
                <a:solidFill>
                  <a:srgbClr val="FF0000"/>
                </a:solidFill>
              </a:rPr>
              <a:t>)</a:t>
            </a:r>
            <a:r>
              <a:rPr lang="it-IT" altLang="it-IT" sz="2800" b="1" dirty="0" smtClean="0">
                <a:solidFill>
                  <a:srgbClr val="FF0000"/>
                </a:solidFill>
              </a:rPr>
              <a:t> e Luigi Zamboni (BO)</a:t>
            </a:r>
            <a:r>
              <a:rPr lang="it-IT" altLang="it-IT" sz="2800" dirty="0" smtClean="0">
                <a:solidFill>
                  <a:srgbClr val="FF0000"/>
                </a:solidFill>
              </a:rPr>
              <a:t>,  </a:t>
            </a:r>
            <a:r>
              <a:rPr lang="it-IT" altLang="it-IT" sz="2800" dirty="0" smtClean="0"/>
              <a:t>che tentarono una sollevazione contro il potere pontificio che governava la città da quasi 200 anni. </a:t>
            </a:r>
          </a:p>
          <a:p>
            <a:pPr marL="0" indent="0" algn="ctr">
              <a:buFontTx/>
              <a:buNone/>
              <a:defRPr/>
            </a:pPr>
            <a:r>
              <a:rPr lang="it-IT" altLang="it-IT" sz="2800" dirty="0" smtClean="0"/>
              <a:t>I 2 studenti presero come distintivo la coccarda della rivoluzione francese, </a:t>
            </a:r>
            <a:r>
              <a:rPr lang="it-IT" altLang="it-IT" sz="2800" b="1" dirty="0" smtClean="0">
                <a:solidFill>
                  <a:srgbClr val="FF0000"/>
                </a:solidFill>
              </a:rPr>
              <a:t>cambiando il blu con il verde</a:t>
            </a:r>
            <a:r>
              <a:rPr lang="it-IT" altLang="it-IT" sz="2800" dirty="0" smtClean="0"/>
              <a:t>. </a:t>
            </a:r>
          </a:p>
          <a:p>
            <a:pPr marL="0" indent="0" algn="ctr">
              <a:buFontTx/>
              <a:buNone/>
              <a:defRPr/>
            </a:pPr>
            <a:endParaRPr lang="it-IT" altLang="it-IT" sz="1200" dirty="0" smtClean="0"/>
          </a:p>
          <a:p>
            <a:pPr marL="0" indent="0" algn="ctr">
              <a:buFontTx/>
              <a:buNone/>
              <a:defRPr/>
            </a:pPr>
            <a:r>
              <a:rPr lang="it-IT" altLang="it-IT" sz="2800" b="1" dirty="0" smtClean="0"/>
              <a:t>Il significato è un Tricolore di un popolo per avere </a:t>
            </a:r>
          </a:p>
          <a:p>
            <a:pPr marL="0" indent="0" algn="ctr">
              <a:buFontTx/>
              <a:buNone/>
              <a:defRPr/>
            </a:pPr>
            <a:r>
              <a:rPr lang="it-IT" altLang="it-IT" sz="2400" b="1" dirty="0" smtClean="0"/>
              <a:t> </a:t>
            </a:r>
            <a:r>
              <a:rPr lang="it-IT" altLang="it-IT" sz="2800" b="1" dirty="0" smtClean="0">
                <a:solidFill>
                  <a:srgbClr val="00D223"/>
                </a:solidFill>
              </a:rPr>
              <a:t>Giustizia</a:t>
            </a:r>
            <a:r>
              <a:rPr lang="it-IT" altLang="it-IT" sz="2800" b="1" dirty="0" smtClean="0"/>
              <a:t>, Uguaglianza, </a:t>
            </a:r>
            <a:r>
              <a:rPr lang="it-IT" altLang="it-IT" sz="2800" b="1" dirty="0" smtClean="0">
                <a:solidFill>
                  <a:srgbClr val="FF0000"/>
                </a:solidFill>
              </a:rPr>
              <a:t>Fratellanza</a:t>
            </a:r>
            <a:r>
              <a:rPr lang="it-IT" altLang="it-IT" sz="2400" b="1" dirty="0" smtClean="0"/>
              <a:t>. </a:t>
            </a:r>
          </a:p>
          <a:p>
            <a:pPr marL="0" indent="0">
              <a:buFontTx/>
              <a:buNone/>
              <a:defRPr/>
            </a:pPr>
            <a:endParaRPr lang="it-IT" altLang="it-IT" sz="1200" dirty="0" smtClean="0"/>
          </a:p>
          <a:p>
            <a:pPr marL="0" indent="0">
              <a:buFontTx/>
              <a:buNone/>
              <a:defRPr/>
            </a:pPr>
            <a:endParaRPr lang="it-IT" altLang="it-IT" sz="1200" dirty="0" smtClean="0"/>
          </a:p>
        </p:txBody>
      </p:sp>
      <p:sp>
        <p:nvSpPr>
          <p:cNvPr id="4" name="Segnaposto numero diapositiva 3"/>
          <p:cNvSpPr>
            <a:spLocks noGrp="1"/>
          </p:cNvSpPr>
          <p:nvPr>
            <p:ph type="sldNum" sz="quarter" idx="12"/>
          </p:nvPr>
        </p:nvSpPr>
        <p:spPr/>
        <p:txBody>
          <a:bodyPr/>
          <a:lstStyle/>
          <a:p>
            <a:pPr>
              <a:defRPr/>
            </a:pPr>
            <a:fld id="{CF168A63-B503-4D00-9C78-2C73564DD722}" type="slidenum">
              <a:rPr lang="it-IT" altLang="it-IT" smtClean="0"/>
              <a:pPr>
                <a:defRPr/>
              </a:pPr>
              <a:t>8</a:t>
            </a:fld>
            <a:endParaRPr lang="it-IT" altLang="it-IT"/>
          </a:p>
        </p:txBody>
      </p:sp>
    </p:spTree>
    <p:extLst>
      <p:ext uri="{BB962C8B-B14F-4D97-AF65-F5344CB8AC3E}">
        <p14:creationId xmlns:p14="http://schemas.microsoft.com/office/powerpoint/2010/main" val="28090087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68375"/>
          </a:xfrm>
        </p:spPr>
        <p:txBody>
          <a:bodyPr/>
          <a:lstStyle/>
          <a:p>
            <a:pPr eaLnBrk="1" hangingPunct="1">
              <a:defRPr/>
            </a:pPr>
            <a:r>
              <a:rPr lang="it-IT" sz="2800" dirty="0" smtClean="0"/>
              <a:t>UNO DEI PRIMI VOLONTARI ALPINI PRESENTI IN RUSSIA NEL 1993</a:t>
            </a:r>
          </a:p>
        </p:txBody>
      </p:sp>
      <p:sp>
        <p:nvSpPr>
          <p:cNvPr id="4" name="Segnaposto numero diapositiva 3"/>
          <p:cNvSpPr>
            <a:spLocks noGrp="1"/>
          </p:cNvSpPr>
          <p:nvPr>
            <p:ph type="sldNum" sz="quarter" idx="12"/>
          </p:nvPr>
        </p:nvSpPr>
        <p:spPr/>
        <p:txBody>
          <a:bodyPr/>
          <a:lstStyle/>
          <a:p>
            <a:pPr>
              <a:defRPr/>
            </a:pPr>
            <a:fld id="{5922C63A-A184-4362-B399-4943BE4EA13E}" type="slidenum">
              <a:rPr lang="it-IT" altLang="it-IT"/>
              <a:pPr>
                <a:defRPr/>
              </a:pPr>
              <a:t>80</a:t>
            </a:fld>
            <a:endParaRPr lang="it-IT" altLang="it-IT"/>
          </a:p>
        </p:txBody>
      </p:sp>
      <p:pic>
        <p:nvPicPr>
          <p:cNvPr id="48132" name="Segnaposto contenuto 4" descr="Fot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96975"/>
            <a:ext cx="3313113" cy="4319588"/>
          </a:xfrm>
        </p:spPr>
      </p:pic>
      <p:pic>
        <p:nvPicPr>
          <p:cNvPr id="48133" name="Picture 5" descr="toppa-cuore-alpino-1-600x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1268413"/>
            <a:ext cx="205263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CasellaDiTesto 2"/>
          <p:cNvSpPr txBox="1">
            <a:spLocks noChangeArrowheads="1"/>
          </p:cNvSpPr>
          <p:nvPr/>
        </p:nvSpPr>
        <p:spPr bwMode="auto">
          <a:xfrm>
            <a:off x="3276600" y="3429000"/>
            <a:ext cx="57594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400" b="1" dirty="0"/>
              <a:t>Il Gruppo Alpini Rivoli ha il privilegio, l’onore  e il piacere di avere, il Socio Onorario ex Capo Gruppo </a:t>
            </a:r>
            <a:r>
              <a:rPr lang="it-IT" altLang="it-IT" sz="2400" b="1" dirty="0">
                <a:solidFill>
                  <a:srgbClr val="FF0000"/>
                </a:solidFill>
              </a:rPr>
              <a:t>Felice Cumino</a:t>
            </a:r>
            <a:r>
              <a:rPr lang="it-IT" altLang="it-IT" sz="2400" b="1" dirty="0"/>
              <a:t>, </a:t>
            </a:r>
            <a:r>
              <a:rPr lang="it-IT" altLang="it-IT" sz="2400" b="1" dirty="0" smtClean="0"/>
              <a:t>nominato </a:t>
            </a:r>
            <a:r>
              <a:rPr lang="it-IT" altLang="it-IT" sz="2400" b="1" dirty="0">
                <a:solidFill>
                  <a:srgbClr val="FF0000"/>
                </a:solidFill>
              </a:rPr>
              <a:t>«Alpino dell’Anno 2017» per meriti sociali</a:t>
            </a:r>
            <a:r>
              <a:rPr lang="it-IT" altLang="it-IT" sz="2400" b="1" dirty="0"/>
              <a:t>.</a:t>
            </a:r>
          </a:p>
          <a:p>
            <a:pPr algn="ctr" eaLnBrk="1" hangingPunct="1">
              <a:spcBef>
                <a:spcPct val="0"/>
              </a:spcBef>
              <a:buClrTx/>
              <a:buFontTx/>
              <a:buNone/>
            </a:pPr>
            <a:r>
              <a:rPr lang="it-IT" altLang="it-IT" sz="2400" b="1" dirty="0" smtClean="0"/>
              <a:t>Felice </a:t>
            </a:r>
            <a:r>
              <a:rPr lang="it-IT" altLang="it-IT" sz="2400" b="1" dirty="0"/>
              <a:t>ci racconta </a:t>
            </a:r>
            <a:r>
              <a:rPr lang="it-IT" altLang="it-IT" sz="2400" b="1" dirty="0" smtClean="0"/>
              <a:t>….dell’asilo di Rossosch</a:t>
            </a:r>
            <a:endParaRPr lang="it-IT" altLang="it-IT" sz="2400" b="1" dirty="0"/>
          </a:p>
        </p:txBody>
      </p:sp>
    </p:spTree>
    <p:extLst>
      <p:ext uri="{BB962C8B-B14F-4D97-AF65-F5344CB8AC3E}">
        <p14:creationId xmlns:p14="http://schemas.microsoft.com/office/powerpoint/2010/main" val="110329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sz="quarter"/>
          </p:nvPr>
        </p:nvSpPr>
        <p:spPr/>
        <p:txBody>
          <a:bodyPr/>
          <a:lstStyle/>
          <a:p>
            <a:pPr>
              <a:defRPr/>
            </a:pPr>
            <a:r>
              <a:rPr lang="it-IT" dirty="0" smtClean="0"/>
              <a:t>PROTEZIONE</a:t>
            </a:r>
            <a:br>
              <a:rPr lang="it-IT" dirty="0" smtClean="0"/>
            </a:br>
            <a:r>
              <a:rPr lang="it-IT" dirty="0" smtClean="0"/>
              <a:t>CIVILE ALPINI</a:t>
            </a:r>
            <a:endParaRPr lang="it-IT" dirty="0"/>
          </a:p>
        </p:txBody>
      </p:sp>
      <p:sp>
        <p:nvSpPr>
          <p:cNvPr id="3" name="Sottotitolo 2"/>
          <p:cNvSpPr>
            <a:spLocks noGrp="1"/>
          </p:cNvSpPr>
          <p:nvPr>
            <p:ph type="subTitle" sz="quarter" idx="1"/>
          </p:nvPr>
        </p:nvSpPr>
        <p:spPr/>
        <p:txBody>
          <a:bodyPr/>
          <a:lstStyle/>
          <a:p>
            <a:pPr>
              <a:defRPr/>
            </a:pPr>
            <a:r>
              <a:rPr lang="it-IT" dirty="0" smtClean="0"/>
              <a:t>Breve storia</a:t>
            </a:r>
            <a:endParaRPr lang="it-IT" dirty="0"/>
          </a:p>
        </p:txBody>
      </p:sp>
      <p:sp>
        <p:nvSpPr>
          <p:cNvPr id="4" name="Segnaposto numero diapositiva 3"/>
          <p:cNvSpPr>
            <a:spLocks noGrp="1"/>
          </p:cNvSpPr>
          <p:nvPr>
            <p:ph type="sldNum" sz="quarter" idx="11"/>
          </p:nvPr>
        </p:nvSpPr>
        <p:spPr/>
        <p:txBody>
          <a:bodyPr/>
          <a:lstStyle/>
          <a:p>
            <a:pPr>
              <a:defRPr/>
            </a:pPr>
            <a:fld id="{7FE49C3A-D87F-4D85-AEEE-7EDF86EBD3FA}" type="slidenum">
              <a:rPr lang="it-IT" altLang="it-IT" smtClean="0"/>
              <a:pPr>
                <a:defRPr/>
              </a:pPr>
              <a:t>81</a:t>
            </a:fld>
            <a:endParaRPr lang="it-IT" altLang="it-IT"/>
          </a:p>
        </p:txBody>
      </p:sp>
      <p:pic>
        <p:nvPicPr>
          <p:cNvPr id="5" name="Picture 2" descr="C:\OSVALDO\Jeraci _ALPINI\Ana Ass Naz Alpini\ANA PC\Scuole\Varie foto\Pennetta_Alp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04864"/>
            <a:ext cx="2016224" cy="438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980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4F673825-4C1B-4E8E-95D2-02A9558FB1F7}" type="slidenum">
              <a:rPr lang="it-IT" altLang="it-IT" smtClean="0"/>
              <a:pPr>
                <a:defRPr/>
              </a:pPr>
              <a:t>82</a:t>
            </a:fld>
            <a:endParaRPr lang="it-IT" altLang="it-IT"/>
          </a:p>
        </p:txBody>
      </p:sp>
      <p:pic>
        <p:nvPicPr>
          <p:cNvPr id="36866" name="Picture 2" descr="C:\OSVALDO\Temp ANA\FB_IMG_15509345373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97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smtClean="0"/>
              <a:t>P.C. ANA ALPINI nasce dal</a:t>
            </a:r>
          </a:p>
        </p:txBody>
      </p:sp>
      <p:sp>
        <p:nvSpPr>
          <p:cNvPr id="46083" name="Segnaposto contenuto 2"/>
          <p:cNvSpPr>
            <a:spLocks noGrp="1"/>
          </p:cNvSpPr>
          <p:nvPr>
            <p:ph idx="1"/>
          </p:nvPr>
        </p:nvSpPr>
        <p:spPr>
          <a:xfrm>
            <a:off x="457200" y="908050"/>
            <a:ext cx="8229600" cy="576263"/>
          </a:xfrm>
        </p:spPr>
        <p:txBody>
          <a:bodyPr/>
          <a:lstStyle/>
          <a:p>
            <a:pPr marL="0" indent="0" algn="ctr" eaLnBrk="1" hangingPunct="1">
              <a:buFontTx/>
              <a:buNone/>
            </a:pPr>
            <a:r>
              <a:rPr lang="it-IT" altLang="it-IT" sz="4000" smtClean="0">
                <a:solidFill>
                  <a:srgbClr val="FF0000"/>
                </a:solidFill>
              </a:rPr>
              <a:t>Terremoto in Friuli 1976</a:t>
            </a:r>
          </a:p>
        </p:txBody>
      </p:sp>
      <p:sp>
        <p:nvSpPr>
          <p:cNvPr id="4" name="Segnaposto numero diapositiva 3"/>
          <p:cNvSpPr>
            <a:spLocks noGrp="1"/>
          </p:cNvSpPr>
          <p:nvPr>
            <p:ph type="sldNum" sz="quarter" idx="12"/>
          </p:nvPr>
        </p:nvSpPr>
        <p:spPr/>
        <p:txBody>
          <a:bodyPr/>
          <a:lstStyle/>
          <a:p>
            <a:pPr>
              <a:defRPr/>
            </a:pPr>
            <a:fld id="{86765DEC-53D8-4777-8E76-B97C5AEA09B3}" type="slidenum">
              <a:rPr lang="it-IT" altLang="it-IT"/>
              <a:pPr>
                <a:defRPr/>
              </a:pPr>
              <a:t>83</a:t>
            </a:fld>
            <a:endParaRPr lang="it-IT" altLang="it-IT"/>
          </a:p>
        </p:txBody>
      </p:sp>
      <p:pic>
        <p:nvPicPr>
          <p:cNvPr id="46085" name="Immagine 4" descr="Risultati immagini per terremoto friu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5597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eaLnBrk="1" hangingPunct="1">
              <a:defRPr/>
            </a:pPr>
            <a:r>
              <a:rPr lang="it-IT" dirty="0">
                <a:solidFill>
                  <a:srgbClr val="FF0000"/>
                </a:solidFill>
              </a:rPr>
              <a:t>Terremoto in Friuli </a:t>
            </a:r>
            <a:r>
              <a:rPr lang="it-IT" dirty="0" smtClean="0">
                <a:solidFill>
                  <a:srgbClr val="FF0000"/>
                </a:solidFill>
              </a:rPr>
              <a:t>1976</a:t>
            </a:r>
            <a:endParaRPr lang="it-IT" dirty="0" smtClean="0"/>
          </a:p>
        </p:txBody>
      </p:sp>
      <p:sp>
        <p:nvSpPr>
          <p:cNvPr id="4" name="Segnaposto numero diapositiva 3"/>
          <p:cNvSpPr>
            <a:spLocks noGrp="1"/>
          </p:cNvSpPr>
          <p:nvPr>
            <p:ph type="sldNum" sz="quarter" idx="12"/>
          </p:nvPr>
        </p:nvSpPr>
        <p:spPr/>
        <p:txBody>
          <a:bodyPr/>
          <a:lstStyle/>
          <a:p>
            <a:pPr>
              <a:defRPr/>
            </a:pPr>
            <a:fld id="{F72525E4-371C-448F-BAC9-445E4A03C653}" type="slidenum">
              <a:rPr lang="it-IT" altLang="it-IT"/>
              <a:pPr>
                <a:defRPr/>
              </a:pPr>
              <a:t>84</a:t>
            </a:fld>
            <a:endParaRPr lang="it-IT" altLang="it-IT"/>
          </a:p>
        </p:txBody>
      </p:sp>
      <p:pic>
        <p:nvPicPr>
          <p:cNvPr id="47108" name="Segnaposto contenuto 4" descr="Risultati immagini per terremoto friuli"/>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1750" y="908050"/>
            <a:ext cx="2898775" cy="1873250"/>
          </a:xfrm>
        </p:spPr>
      </p:pic>
      <p:pic>
        <p:nvPicPr>
          <p:cNvPr id="47109" name="Immagine 5" descr="Risultati immagini per terremoto friul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1484313"/>
            <a:ext cx="29527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magine 6" descr="Risultati immagini per terremoto friul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25" y="908050"/>
            <a:ext cx="32035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magine 7" descr="Risultati immagini per terremoto friu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3759200"/>
            <a:ext cx="49958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Immagine 8" descr="Risultati immagini per terremoto friu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835400"/>
            <a:ext cx="388778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544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68375"/>
          </a:xfrm>
        </p:spPr>
        <p:txBody>
          <a:bodyPr/>
          <a:lstStyle/>
          <a:p>
            <a:pPr eaLnBrk="1" hangingPunct="1">
              <a:defRPr/>
            </a:pPr>
            <a:r>
              <a:rPr lang="it-IT" sz="2800" dirty="0" smtClean="0"/>
              <a:t>UNO DEI PRIMI VOLONTARI ALPINI PRESENTI IN FRIULI NEL 1976</a:t>
            </a:r>
          </a:p>
        </p:txBody>
      </p:sp>
      <p:sp>
        <p:nvSpPr>
          <p:cNvPr id="4" name="Segnaposto numero diapositiva 3"/>
          <p:cNvSpPr>
            <a:spLocks noGrp="1"/>
          </p:cNvSpPr>
          <p:nvPr>
            <p:ph type="sldNum" sz="quarter" idx="12"/>
          </p:nvPr>
        </p:nvSpPr>
        <p:spPr/>
        <p:txBody>
          <a:bodyPr/>
          <a:lstStyle/>
          <a:p>
            <a:pPr>
              <a:defRPr/>
            </a:pPr>
            <a:fld id="{5922C63A-A184-4362-B399-4943BE4EA13E}" type="slidenum">
              <a:rPr lang="it-IT" altLang="it-IT"/>
              <a:pPr>
                <a:defRPr/>
              </a:pPr>
              <a:t>85</a:t>
            </a:fld>
            <a:endParaRPr lang="it-IT" altLang="it-IT"/>
          </a:p>
        </p:txBody>
      </p:sp>
      <p:pic>
        <p:nvPicPr>
          <p:cNvPr id="48132" name="Segnaposto contenuto 4" descr="Fot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96975"/>
            <a:ext cx="3313113" cy="4319588"/>
          </a:xfrm>
        </p:spPr>
      </p:pic>
      <p:pic>
        <p:nvPicPr>
          <p:cNvPr id="48133" name="Picture 5" descr="toppa-cuore-alpino-1-600x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1268413"/>
            <a:ext cx="205263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CasellaDiTesto 2"/>
          <p:cNvSpPr txBox="1">
            <a:spLocks noChangeArrowheads="1"/>
          </p:cNvSpPr>
          <p:nvPr/>
        </p:nvSpPr>
        <p:spPr bwMode="auto">
          <a:xfrm>
            <a:off x="3276600" y="3429000"/>
            <a:ext cx="57594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400" b="1" dirty="0"/>
              <a:t>Il Gruppo Alpini Rivoli ha il privilegio, l’onore  e il piacere di avere, il Socio Onorario ex Capo Gruppo </a:t>
            </a:r>
            <a:r>
              <a:rPr lang="it-IT" altLang="it-IT" sz="2400" b="1" dirty="0">
                <a:solidFill>
                  <a:srgbClr val="FF0000"/>
                </a:solidFill>
              </a:rPr>
              <a:t>Felice Cumino</a:t>
            </a:r>
            <a:r>
              <a:rPr lang="it-IT" altLang="it-IT" sz="2400" b="1" dirty="0"/>
              <a:t>, di fresca nomina a </a:t>
            </a:r>
            <a:r>
              <a:rPr lang="it-IT" altLang="it-IT" sz="2400" b="1" dirty="0">
                <a:solidFill>
                  <a:srgbClr val="FF0000"/>
                </a:solidFill>
              </a:rPr>
              <a:t>«Alpino dell’Anno 2017» per meriti sociali</a:t>
            </a:r>
            <a:r>
              <a:rPr lang="it-IT" altLang="it-IT" sz="2400" b="1" dirty="0"/>
              <a:t>.</a:t>
            </a:r>
          </a:p>
          <a:p>
            <a:pPr algn="ctr" eaLnBrk="1" hangingPunct="1">
              <a:spcBef>
                <a:spcPct val="0"/>
              </a:spcBef>
              <a:buClrTx/>
              <a:buFontTx/>
              <a:buNone/>
            </a:pPr>
            <a:r>
              <a:rPr lang="it-IT" altLang="it-IT" sz="2400" b="1" dirty="0"/>
              <a:t>Felice ha fatto parte in prima linea, dei soccorsi in  Friuli devastato dal terremoto nel 1976.</a:t>
            </a:r>
          </a:p>
          <a:p>
            <a:pPr algn="ctr" eaLnBrk="1" hangingPunct="1">
              <a:spcBef>
                <a:spcPct val="0"/>
              </a:spcBef>
              <a:buClrTx/>
              <a:buFontTx/>
              <a:buNone/>
            </a:pPr>
            <a:r>
              <a:rPr lang="it-IT" altLang="it-IT" sz="2400" b="1" dirty="0"/>
              <a:t>Felice ci racconta ….</a:t>
            </a:r>
          </a:p>
        </p:txBody>
      </p:sp>
    </p:spTree>
    <p:extLst>
      <p:ext uri="{BB962C8B-B14F-4D97-AF65-F5344CB8AC3E}">
        <p14:creationId xmlns:p14="http://schemas.microsoft.com/office/powerpoint/2010/main" val="11630157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BEF9622B-1878-4511-B4C6-05C990FDDAF4}" type="slidenum">
              <a:rPr lang="it-IT" altLang="it-IT"/>
              <a:pPr>
                <a:defRPr/>
              </a:pPr>
              <a:t>86</a:t>
            </a:fld>
            <a:endParaRPr lang="it-IT" altLang="it-IT"/>
          </a:p>
        </p:txBody>
      </p:sp>
      <p:pic>
        <p:nvPicPr>
          <p:cNvPr id="36866" name="Picture 2" descr="C:\OSVALDO\Temp Scanner\Scan_20180416_155156 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 y="0"/>
            <a:ext cx="3973303" cy="2996952"/>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OSVALDO\Temp Scanner\Scan_20180416_155156_001 M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509" y="0"/>
            <a:ext cx="4219136" cy="2996952"/>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OSVALDO\Temp Scanner\Scan_20180416_155335 M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9" y="3030697"/>
            <a:ext cx="2727980" cy="3766786"/>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OSVALDO\Temp Scanner\Scan_20180416_155518_001 M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27484" y="3570173"/>
            <a:ext cx="3384375" cy="2407711"/>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C:\OSVALDO\Temp Scanner\Scan_20180416_155335_001 M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074" y="3030697"/>
            <a:ext cx="3590840" cy="255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2694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87</a:t>
            </a:fld>
            <a:endParaRPr lang="it-IT" altLang="it-IT"/>
          </a:p>
        </p:txBody>
      </p:sp>
      <p:pic>
        <p:nvPicPr>
          <p:cNvPr id="37890" name="Picture 2" descr="C:\OSVALDO\Temp Scanner\Scan_20180416_155430 M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07256" cy="3047204"/>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OSVALDO\Temp Scanner\Scan_20180416_155430_001 M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30087" y="650017"/>
            <a:ext cx="3932897" cy="2736703"/>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OSVALDO\Temp Scanner\Scan_20180416_155518 M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10" y="3252979"/>
            <a:ext cx="4425657" cy="3200357"/>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OSVALDO\Temp Scanner\Scan_20180416_155610 M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776" y="3605659"/>
            <a:ext cx="4502224" cy="319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992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55875" y="228600"/>
            <a:ext cx="6130925" cy="1184275"/>
          </a:xfrm>
        </p:spPr>
        <p:txBody>
          <a:bodyPr/>
          <a:lstStyle/>
          <a:p>
            <a:pPr>
              <a:defRPr/>
            </a:pPr>
            <a:r>
              <a:rPr lang="it-IT" dirty="0" smtClean="0"/>
              <a:t>Protezione Civile</a:t>
            </a:r>
            <a:br>
              <a:rPr lang="it-IT" dirty="0" smtClean="0"/>
            </a:br>
            <a:r>
              <a:rPr lang="it-IT" dirty="0" smtClean="0"/>
              <a:t> ANA ALPINI</a:t>
            </a:r>
            <a:endParaRPr lang="it-IT" dirty="0"/>
          </a:p>
        </p:txBody>
      </p:sp>
      <p:sp>
        <p:nvSpPr>
          <p:cNvPr id="4" name="Segnaposto numero diapositiva 3"/>
          <p:cNvSpPr>
            <a:spLocks noGrp="1"/>
          </p:cNvSpPr>
          <p:nvPr>
            <p:ph type="sldNum" sz="quarter" idx="12"/>
          </p:nvPr>
        </p:nvSpPr>
        <p:spPr/>
        <p:txBody>
          <a:bodyPr/>
          <a:lstStyle/>
          <a:p>
            <a:pPr>
              <a:defRPr/>
            </a:pPr>
            <a:fld id="{927F9613-8AE4-463C-85B4-0684A1432F8C}" type="slidenum">
              <a:rPr lang="it-IT" altLang="it-IT" smtClean="0"/>
              <a:pPr>
                <a:defRPr/>
              </a:pPr>
              <a:t>88</a:t>
            </a:fld>
            <a:endParaRPr lang="it-IT" altLang="it-IT"/>
          </a:p>
        </p:txBody>
      </p:sp>
      <p:pic>
        <p:nvPicPr>
          <p:cNvPr id="50180" name="Segnaposto contenuto 4" descr="http://www.ana.it/dotAsset/58865597-f8ee-44bd-98a4-3be3213365d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813"/>
            <a:ext cx="1979613" cy="1892300"/>
          </a:xfrm>
        </p:spPr>
      </p:pic>
      <p:sp>
        <p:nvSpPr>
          <p:cNvPr id="50181" name="CasellaDiTesto 5"/>
          <p:cNvSpPr txBox="1">
            <a:spLocks noChangeArrowheads="1"/>
          </p:cNvSpPr>
          <p:nvPr/>
        </p:nvSpPr>
        <p:spPr bwMode="auto">
          <a:xfrm>
            <a:off x="-28575" y="1916113"/>
            <a:ext cx="9144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2400" dirty="0"/>
              <a:t>La Protezione civile dell’ANA ALPINI nasce in pratica all'inizio degli anni ottanta, come attività organica ma si può dire che il germe sia stato gettato nel 1976 nel </a:t>
            </a:r>
            <a:r>
              <a:rPr lang="it-IT" altLang="it-IT" sz="2400" dirty="0" smtClean="0"/>
              <a:t>terremoto in Friuli </a:t>
            </a:r>
            <a:r>
              <a:rPr lang="it-IT" altLang="it-IT" sz="2000" dirty="0" smtClean="0"/>
              <a:t> </a:t>
            </a:r>
          </a:p>
          <a:p>
            <a:pPr algn="ctr" eaLnBrk="1" hangingPunct="1">
              <a:spcBef>
                <a:spcPct val="0"/>
              </a:spcBef>
              <a:buClrTx/>
              <a:buFontTx/>
              <a:buNone/>
            </a:pPr>
            <a:endParaRPr lang="it-IT" altLang="it-IT" sz="2000" b="1" dirty="0">
              <a:solidFill>
                <a:srgbClr val="FF0000"/>
              </a:solidFill>
            </a:endParaRPr>
          </a:p>
          <a:p>
            <a:pPr algn="ctr" eaLnBrk="1" hangingPunct="1">
              <a:spcBef>
                <a:spcPct val="0"/>
              </a:spcBef>
              <a:buClrTx/>
              <a:buFontTx/>
              <a:buNone/>
            </a:pPr>
            <a:r>
              <a:rPr lang="it-IT" altLang="it-IT" sz="2400" b="1" dirty="0" smtClean="0">
                <a:solidFill>
                  <a:srgbClr val="FF0000"/>
                </a:solidFill>
              </a:rPr>
              <a:t>ANA prendeva </a:t>
            </a:r>
            <a:r>
              <a:rPr lang="it-IT" altLang="it-IT" sz="2400" b="1" dirty="0">
                <a:solidFill>
                  <a:srgbClr val="FF0000"/>
                </a:solidFill>
              </a:rPr>
              <a:t>coscienza di avere nelle sue fila un patrimonio di esperienze, volontà , entusiasmo che poteva essere utile e necessario là dove se ne rilevava la necessità.</a:t>
            </a:r>
          </a:p>
          <a:p>
            <a:pPr algn="ctr" eaLnBrk="1" hangingPunct="1">
              <a:spcBef>
                <a:spcPct val="0"/>
              </a:spcBef>
              <a:buClrTx/>
              <a:buFontTx/>
              <a:buNone/>
            </a:pPr>
            <a:endParaRPr lang="it-IT" altLang="it-IT" sz="2400" b="1" dirty="0">
              <a:solidFill>
                <a:srgbClr val="FF0000"/>
              </a:solidFill>
            </a:endParaRPr>
          </a:p>
          <a:p>
            <a:pPr algn="ctr" eaLnBrk="1" hangingPunct="1">
              <a:spcBef>
                <a:spcPct val="0"/>
              </a:spcBef>
              <a:buClrTx/>
              <a:buFontTx/>
              <a:buNone/>
            </a:pPr>
            <a:r>
              <a:rPr lang="it-IT" altLang="it-IT" sz="2400" b="1" dirty="0">
                <a:solidFill>
                  <a:srgbClr val="FF0000"/>
                </a:solidFill>
              </a:rPr>
              <a:t>La nostra Protezione civile è sempre presente dove viene richiesta</a:t>
            </a:r>
            <a:r>
              <a:rPr lang="it-IT" altLang="it-IT" sz="2400" dirty="0"/>
              <a:t>, sia a livello nazionale, sia nei territori montani, sia nei Comuni, Province e Regioni.</a:t>
            </a:r>
          </a:p>
        </p:txBody>
      </p:sp>
    </p:spTree>
    <p:extLst>
      <p:ext uri="{BB962C8B-B14F-4D97-AF65-F5344CB8AC3E}">
        <p14:creationId xmlns:p14="http://schemas.microsoft.com/office/powerpoint/2010/main" val="28478692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228601"/>
            <a:ext cx="7283153" cy="824136"/>
          </a:xfrm>
        </p:spPr>
        <p:txBody>
          <a:bodyPr/>
          <a:lstStyle/>
          <a:p>
            <a:pPr>
              <a:defRPr/>
            </a:pPr>
            <a:r>
              <a:rPr lang="it-IT" sz="3600" dirty="0" smtClean="0"/>
              <a:t>Protezione Civile ALPINI</a:t>
            </a:r>
            <a:br>
              <a:rPr lang="it-IT" sz="3600" dirty="0" smtClean="0"/>
            </a:br>
            <a:r>
              <a:rPr lang="it-IT" sz="3600" dirty="0" smtClean="0"/>
              <a:t>«soldati della solidarietà»</a:t>
            </a:r>
            <a:endParaRPr lang="it-IT" sz="3600" dirty="0"/>
          </a:p>
        </p:txBody>
      </p:sp>
      <p:sp>
        <p:nvSpPr>
          <p:cNvPr id="4" name="Segnaposto numero diapositiva 3"/>
          <p:cNvSpPr>
            <a:spLocks noGrp="1"/>
          </p:cNvSpPr>
          <p:nvPr>
            <p:ph type="sldNum" sz="quarter" idx="12"/>
          </p:nvPr>
        </p:nvSpPr>
        <p:spPr/>
        <p:txBody>
          <a:bodyPr/>
          <a:lstStyle/>
          <a:p>
            <a:pPr>
              <a:defRPr/>
            </a:pPr>
            <a:fld id="{927F9613-8AE4-463C-85B4-0684A1432F8C}" type="slidenum">
              <a:rPr lang="it-IT" altLang="it-IT" smtClean="0"/>
              <a:pPr>
                <a:defRPr/>
              </a:pPr>
              <a:t>89</a:t>
            </a:fld>
            <a:endParaRPr lang="it-IT" altLang="it-IT"/>
          </a:p>
        </p:txBody>
      </p:sp>
      <p:pic>
        <p:nvPicPr>
          <p:cNvPr id="50180" name="Segnaposto contenuto 4" descr="http://www.ana.it/dotAsset/58865597-f8ee-44bd-98a4-3be3213365d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 y="23813"/>
            <a:ext cx="1331640" cy="1316955"/>
          </a:xfrm>
        </p:spPr>
      </p:pic>
      <p:sp>
        <p:nvSpPr>
          <p:cNvPr id="50181" name="CasellaDiTesto 5"/>
          <p:cNvSpPr txBox="1">
            <a:spLocks noChangeArrowheads="1"/>
          </p:cNvSpPr>
          <p:nvPr/>
        </p:nvSpPr>
        <p:spPr bwMode="auto">
          <a:xfrm>
            <a:off x="-28575" y="1340768"/>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buNone/>
            </a:pPr>
            <a:r>
              <a:rPr lang="it-IT" sz="1800" dirty="0"/>
              <a:t>Sono </a:t>
            </a:r>
            <a:r>
              <a:rPr lang="it-IT" sz="1800" b="1" dirty="0">
                <a:solidFill>
                  <a:srgbClr val="FF0000"/>
                </a:solidFill>
              </a:rPr>
              <a:t>13mila i volontari attivi</a:t>
            </a:r>
            <a:r>
              <a:rPr lang="it-IT" sz="1800" dirty="0"/>
              <a:t>, divisi in 4 Raggruppamenti. </a:t>
            </a:r>
          </a:p>
          <a:p>
            <a:r>
              <a:rPr lang="it-IT" sz="1800" dirty="0"/>
              <a:t>Il 1º Liguria, Piemonte e Valle d'Aosta; </a:t>
            </a:r>
          </a:p>
          <a:p>
            <a:r>
              <a:rPr lang="it-IT" sz="1800" dirty="0"/>
              <a:t>il 2º Lombardia e dell'Emilia Romagna;</a:t>
            </a:r>
          </a:p>
          <a:p>
            <a:r>
              <a:rPr lang="it-IT" sz="1800" dirty="0"/>
              <a:t>il 3º Triveneto;</a:t>
            </a:r>
          </a:p>
          <a:p>
            <a:r>
              <a:rPr lang="it-IT" sz="1800" dirty="0"/>
              <a:t>il 4º Centro Sud. </a:t>
            </a:r>
          </a:p>
          <a:p>
            <a:pPr>
              <a:buNone/>
            </a:pPr>
            <a:r>
              <a:rPr lang="it-IT" sz="1800" dirty="0"/>
              <a:t>Tutti i Raggruppamenti </a:t>
            </a:r>
            <a:r>
              <a:rPr lang="it-IT" sz="1800" b="1" dirty="0">
                <a:solidFill>
                  <a:srgbClr val="FF0000"/>
                </a:solidFill>
              </a:rPr>
              <a:t>dispongono di magazzino</a:t>
            </a:r>
            <a:r>
              <a:rPr lang="it-IT" sz="1800" dirty="0">
                <a:solidFill>
                  <a:srgbClr val="FF0000"/>
                </a:solidFill>
              </a:rPr>
              <a:t> </a:t>
            </a:r>
            <a:r>
              <a:rPr lang="it-IT" sz="1800" dirty="0"/>
              <a:t>dove sono disponibili materiali d'emergenza, veicoli, attrezzature adeguate ad un veloce impiego.</a:t>
            </a:r>
            <a:br>
              <a:rPr lang="it-IT" sz="1800" dirty="0"/>
            </a:br>
            <a:r>
              <a:rPr lang="it-IT" sz="1800" dirty="0"/>
              <a:t>•          Oltre </a:t>
            </a:r>
            <a:r>
              <a:rPr lang="it-IT" sz="1800" b="1" dirty="0">
                <a:solidFill>
                  <a:srgbClr val="FF0000"/>
                </a:solidFill>
              </a:rPr>
              <a:t>400 mezzi operativi</a:t>
            </a:r>
            <a:r>
              <a:rPr lang="it-IT" sz="1800" dirty="0"/>
              <a:t>;</a:t>
            </a:r>
            <a:br>
              <a:rPr lang="it-IT" sz="1800" dirty="0"/>
            </a:br>
            <a:r>
              <a:rPr lang="it-IT" sz="1800" dirty="0"/>
              <a:t>•          Utilizzo di frequenze radio riservate, autorizzate dal Ministero delle PT;</a:t>
            </a:r>
            <a:br>
              <a:rPr lang="it-IT" sz="1800" dirty="0"/>
            </a:br>
            <a:r>
              <a:rPr lang="it-IT" sz="1800" dirty="0"/>
              <a:t>•          </a:t>
            </a:r>
            <a:r>
              <a:rPr lang="it-IT" sz="1800" b="1" dirty="0">
                <a:solidFill>
                  <a:srgbClr val="FF0000"/>
                </a:solidFill>
              </a:rPr>
              <a:t>1 ospedale </a:t>
            </a:r>
            <a:r>
              <a:rPr lang="it-IT" sz="1800" dirty="0"/>
              <a:t>A.N.A. da </a:t>
            </a:r>
            <a:r>
              <a:rPr lang="it-IT" sz="1800" dirty="0" smtClean="0"/>
              <a:t>campo;</a:t>
            </a:r>
            <a:r>
              <a:rPr lang="it-IT" sz="1800" dirty="0"/>
              <a:t/>
            </a:r>
            <a:br>
              <a:rPr lang="it-IT" sz="1800" dirty="0"/>
            </a:br>
            <a:r>
              <a:rPr lang="it-IT" sz="1800" dirty="0"/>
              <a:t>•          </a:t>
            </a:r>
            <a:r>
              <a:rPr lang="it-IT" sz="1800" b="1" dirty="0">
                <a:solidFill>
                  <a:srgbClr val="FF0000"/>
                </a:solidFill>
              </a:rPr>
              <a:t>5 magazzini </a:t>
            </a:r>
            <a:r>
              <a:rPr lang="it-IT" sz="1800" dirty="0"/>
              <a:t>con materiali ed attrezzature;</a:t>
            </a:r>
            <a:br>
              <a:rPr lang="it-IT" sz="1800" dirty="0"/>
            </a:br>
            <a:r>
              <a:rPr lang="it-IT" sz="1800" dirty="0"/>
              <a:t>•          </a:t>
            </a:r>
            <a:r>
              <a:rPr lang="it-IT" sz="1800" b="1" dirty="0">
                <a:solidFill>
                  <a:srgbClr val="FF0000"/>
                </a:solidFill>
              </a:rPr>
              <a:t>113 unità cinofile</a:t>
            </a:r>
            <a:r>
              <a:rPr lang="it-IT" sz="1800" dirty="0"/>
              <a:t>;</a:t>
            </a:r>
            <a:br>
              <a:rPr lang="it-IT" sz="1800" dirty="0"/>
            </a:br>
            <a:r>
              <a:rPr lang="it-IT" sz="1800" dirty="0"/>
              <a:t>•          </a:t>
            </a:r>
            <a:r>
              <a:rPr lang="it-IT" sz="1800" b="1" dirty="0">
                <a:solidFill>
                  <a:srgbClr val="FF0000"/>
                </a:solidFill>
              </a:rPr>
              <a:t>81 squadre sezionali </a:t>
            </a:r>
            <a:r>
              <a:rPr lang="it-IT" sz="1800" dirty="0"/>
              <a:t>attive a livello provinciale con autosufficienza logistica ed operativa;</a:t>
            </a:r>
            <a:br>
              <a:rPr lang="it-IT" sz="1800" dirty="0"/>
            </a:br>
            <a:r>
              <a:rPr lang="it-IT" sz="1800" dirty="0"/>
              <a:t>•          </a:t>
            </a:r>
            <a:r>
              <a:rPr lang="it-IT" sz="1800" b="1" dirty="0">
                <a:solidFill>
                  <a:srgbClr val="FF0000"/>
                </a:solidFill>
              </a:rPr>
              <a:t>3 Sezioni a rotazione sempre allertate 24 ore;</a:t>
            </a:r>
            <a:br>
              <a:rPr lang="it-IT" sz="1800" b="1" dirty="0">
                <a:solidFill>
                  <a:srgbClr val="FF0000"/>
                </a:solidFill>
              </a:rPr>
            </a:br>
            <a:r>
              <a:rPr lang="it-IT" sz="1800" dirty="0"/>
              <a:t>•          </a:t>
            </a:r>
            <a:r>
              <a:rPr lang="it-IT" sz="1800" b="1" dirty="0">
                <a:solidFill>
                  <a:srgbClr val="FF0000"/>
                </a:solidFill>
              </a:rPr>
              <a:t>19 squadre antincendio </a:t>
            </a:r>
            <a:r>
              <a:rPr lang="it-IT" sz="1800" b="1" dirty="0" smtClean="0">
                <a:solidFill>
                  <a:srgbClr val="FF0000"/>
                </a:solidFill>
              </a:rPr>
              <a:t>boschivo</a:t>
            </a:r>
            <a:endParaRPr lang="it-IT" sz="1800" dirty="0"/>
          </a:p>
        </p:txBody>
      </p:sp>
    </p:spTree>
    <p:extLst>
      <p:ext uri="{BB962C8B-B14F-4D97-AF65-F5344CB8AC3E}">
        <p14:creationId xmlns:p14="http://schemas.microsoft.com/office/powerpoint/2010/main" val="2590176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9</a:t>
            </a:fld>
            <a:endParaRPr lang="it-IT" altLang="it-IT"/>
          </a:p>
        </p:txBody>
      </p:sp>
      <p:pic>
        <p:nvPicPr>
          <p:cNvPr id="1026" name="Picture 2" descr="C:\OSVALDO\Temp ANA\BandieraItalina Sto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3" y="836712"/>
            <a:ext cx="9085352" cy="602128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79512" y="260648"/>
            <a:ext cx="8712968" cy="400110"/>
          </a:xfrm>
          <a:prstGeom prst="rect">
            <a:avLst/>
          </a:prstGeom>
          <a:noFill/>
        </p:spPr>
        <p:txBody>
          <a:bodyPr wrap="square" rtlCol="0">
            <a:spAutoFit/>
          </a:bodyPr>
          <a:lstStyle/>
          <a:p>
            <a:pPr algn="ctr"/>
            <a:r>
              <a:rPr lang="it-IT" sz="2000" b="1" dirty="0" smtClean="0"/>
              <a:t>DATA UFFICIALE UTILIZZO TRICOLORE 7 GENNAIO 1797</a:t>
            </a:r>
          </a:p>
        </p:txBody>
      </p:sp>
    </p:spTree>
    <p:extLst>
      <p:ext uri="{BB962C8B-B14F-4D97-AF65-F5344CB8AC3E}">
        <p14:creationId xmlns:p14="http://schemas.microsoft.com/office/powerpoint/2010/main" val="27185528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08013"/>
          </a:xfrm>
        </p:spPr>
        <p:txBody>
          <a:bodyPr/>
          <a:lstStyle/>
          <a:p>
            <a:pPr>
              <a:defRPr/>
            </a:pPr>
            <a:r>
              <a:rPr lang="it-IT" dirty="0" smtClean="0"/>
              <a:t>Chi siamo noi?</a:t>
            </a:r>
            <a:endParaRPr lang="it-IT" dirty="0"/>
          </a:p>
        </p:txBody>
      </p:sp>
      <p:sp>
        <p:nvSpPr>
          <p:cNvPr id="51203" name="Segnaposto contenuto 4"/>
          <p:cNvSpPr>
            <a:spLocks noGrp="1"/>
          </p:cNvSpPr>
          <p:nvPr>
            <p:ph sz="half" idx="1"/>
          </p:nvPr>
        </p:nvSpPr>
        <p:spPr>
          <a:xfrm>
            <a:off x="0" y="1052513"/>
            <a:ext cx="9144000" cy="1152351"/>
          </a:xfrm>
        </p:spPr>
        <p:txBody>
          <a:bodyPr/>
          <a:lstStyle/>
          <a:p>
            <a:pPr algn="ctr"/>
            <a:r>
              <a:rPr lang="it-IT" altLang="it-IT" sz="2400" b="1" dirty="0" smtClean="0"/>
              <a:t>Volontari iscritti all’ANA e apparteniamo al Gruppo di Protezione Civile ANA di Rivoli</a:t>
            </a:r>
            <a:endParaRPr lang="it-IT" altLang="it-IT" dirty="0" smtClean="0"/>
          </a:p>
        </p:txBody>
      </p:sp>
      <p:sp>
        <p:nvSpPr>
          <p:cNvPr id="4" name="Segnaposto numero diapositiva 3"/>
          <p:cNvSpPr>
            <a:spLocks noGrp="1"/>
          </p:cNvSpPr>
          <p:nvPr>
            <p:ph type="sldNum" sz="quarter" idx="12"/>
          </p:nvPr>
        </p:nvSpPr>
        <p:spPr/>
        <p:txBody>
          <a:bodyPr/>
          <a:lstStyle/>
          <a:p>
            <a:pPr>
              <a:defRPr/>
            </a:pPr>
            <a:fld id="{757964B8-FA8A-4B30-BA2B-BC0579C20B68}" type="slidenum">
              <a:rPr lang="it-IT" altLang="it-IT" smtClean="0"/>
              <a:pPr>
                <a:defRPr/>
              </a:pPr>
              <a:t>90</a:t>
            </a:fld>
            <a:endParaRPr lang="it-IT" altLang="it-IT"/>
          </a:p>
        </p:txBody>
      </p:sp>
      <p:pic>
        <p:nvPicPr>
          <p:cNvPr id="51205" name="Picture 2" descr="C:\OSVALDO\Jeraci_Personale\Ana Ass Naz Alpini\Foto ANA Rivoli\2017\43° Premio Alpino dell'Anno 2016 Alassio 15ott17\43° PREMIO NAZIONALE ALPINO DELL'ANNO - ALASSIO (SV) 15-10-2017 - 186 - Foto Aldo Mer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16832"/>
            <a:ext cx="7522618" cy="47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4615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1"/>
            <a:ext cx="8229600" cy="464096"/>
          </a:xfrm>
        </p:spPr>
        <p:txBody>
          <a:bodyPr/>
          <a:lstStyle/>
          <a:p>
            <a:pPr>
              <a:defRPr/>
            </a:pPr>
            <a:r>
              <a:rPr lang="it-IT" altLang="it-IT" sz="2000" b="1" dirty="0" smtClean="0"/>
              <a:t>GLI INTERVENTI PIU' IMPORTANTI ANA PC NAZIONALE</a:t>
            </a:r>
            <a:endParaRPr lang="it-IT" sz="2000" dirty="0"/>
          </a:p>
        </p:txBody>
      </p:sp>
      <p:sp>
        <p:nvSpPr>
          <p:cNvPr id="4" name="Segnaposto numero diapositiva 3"/>
          <p:cNvSpPr>
            <a:spLocks noGrp="1"/>
          </p:cNvSpPr>
          <p:nvPr>
            <p:ph type="sldNum" sz="quarter" idx="12"/>
          </p:nvPr>
        </p:nvSpPr>
        <p:spPr/>
        <p:txBody>
          <a:bodyPr/>
          <a:lstStyle/>
          <a:p>
            <a:pPr>
              <a:defRPr/>
            </a:pPr>
            <a:fld id="{8E769564-E73B-4774-9C12-4F473BEA2CBF}" type="slidenum">
              <a:rPr lang="it-IT" altLang="it-IT" smtClean="0"/>
              <a:pPr>
                <a:defRPr/>
              </a:pPr>
              <a:t>91</a:t>
            </a:fld>
            <a:endParaRPr lang="it-IT" altLang="it-IT"/>
          </a:p>
        </p:txBody>
      </p:sp>
      <p:graphicFrame>
        <p:nvGraphicFramePr>
          <p:cNvPr id="13" name="Segnaposto contenuto 12"/>
          <p:cNvGraphicFramePr>
            <a:graphicFrameLocks noGrp="1"/>
          </p:cNvGraphicFramePr>
          <p:nvPr>
            <p:ph idx="1"/>
            <p:extLst>
              <p:ext uri="{D42A27DB-BD31-4B8C-83A1-F6EECF244321}">
                <p14:modId xmlns:p14="http://schemas.microsoft.com/office/powerpoint/2010/main" val="3237497900"/>
              </p:ext>
            </p:extLst>
          </p:nvPr>
        </p:nvGraphicFramePr>
        <p:xfrm>
          <a:off x="0" y="765179"/>
          <a:ext cx="9144000" cy="6092820"/>
        </p:xfrm>
        <a:graphic>
          <a:graphicData uri="http://schemas.openxmlformats.org/drawingml/2006/table">
            <a:tbl>
              <a:tblPr>
                <a:tableStyleId>{2D5ABB26-0587-4C30-8999-92F81FD0307C}</a:tableStyleId>
              </a:tblPr>
              <a:tblGrid>
                <a:gridCol w="3747933"/>
                <a:gridCol w="200933"/>
                <a:gridCol w="5195134"/>
              </a:tblGrid>
              <a:tr h="304641">
                <a:tc>
                  <a:txBody>
                    <a:bodyPr/>
                    <a:lstStyle/>
                    <a:p>
                      <a:pPr algn="l" rtl="0" fontAlgn="ctr"/>
                      <a:r>
                        <a:rPr lang="it-IT" sz="1200" b="1" u="none" strike="noStrike" dirty="0">
                          <a:effectLst/>
                        </a:rPr>
                        <a:t>1976   FRIULI TERREMOTO</a:t>
                      </a:r>
                      <a:endParaRPr lang="it-IT" sz="1200" b="1" i="0" u="none" strike="noStrike" dirty="0">
                        <a:solidFill>
                          <a:srgbClr val="FF0000"/>
                        </a:solidFill>
                        <a:effectLst/>
                        <a:latin typeface="Arial"/>
                      </a:endParaRPr>
                    </a:p>
                  </a:txBody>
                  <a:tcPr marL="7401" marR="7401" marT="7400" marB="0" anchor="ctr"/>
                </a:tc>
                <a:tc>
                  <a:txBody>
                    <a:bodyPr/>
                    <a:lstStyle/>
                    <a:p>
                      <a:pPr algn="l" fontAlgn="b"/>
                      <a:endParaRPr lang="it-IT" sz="1200" b="1" i="0" u="none" strike="noStrike" dirty="0">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2003   TERREMOTO IN IRAN       </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dirty="0">
                          <a:effectLst/>
                        </a:rPr>
                        <a:t>1980   IRPINIA TERREMOTO</a:t>
                      </a:r>
                      <a:endParaRPr lang="it-IT" sz="1200" b="1" i="0" u="none" strike="noStrike" dirty="0">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2004   TERREMOTO IN LOMBARDIA (SALO') </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dirty="0">
                          <a:effectLst/>
                        </a:rPr>
                        <a:t>1987   VALTELLINA E VAL BREMBANA          </a:t>
                      </a:r>
                      <a:endParaRPr lang="it-IT" sz="1200" b="1" i="0" u="none" strike="noStrike" dirty="0">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2005   INTERVENTO A  ROMA PER MORTE DI PAPA GP II</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1989   ARMENIA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2005   TSUNAMI IN SRI LANKA   </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1994   ALLUVIONE PIEMONTE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2005   MATERIALE IN PAKISTAN           </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1996   ALLUVIONE VERSILIA E GARFAGANANA</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2006   ESERCITAZIONE ASIAGO</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1997   SISMA UMBRIA E MARCHE</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2007   ESERCITAZIONE CUNEO</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1998   SARNO FRANA</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2008   ESERCITAZIONE BASSANO</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1999   MISSIONE ARCOBALENO ALBANIA</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2008   EMERGENZA NEVE IN PIEMONTE</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dirty="0">
                          <a:effectLst/>
                        </a:rPr>
                        <a:t>1999   VALONA OSPEDALE DA CAMPO</a:t>
                      </a:r>
                      <a:endParaRPr lang="it-IT" sz="1200" b="1" i="0" u="none" strike="noStrike" dirty="0">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2009/2010     TERREMOTO ABRUZZO</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2000   EMERGENZA IN FRANCIA DORDOGNE</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2011   ALLUVIONE LIGURIA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2000   ALLUVIONE PIEMONTE VALLE D'AOSTA</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2012   PRECIPITAZIONI NEVOSE</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2001   INTERVENTO PREVENTIVO ZONA IMPERIA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2012   TERREMOTO IN PIANURA PADANA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2001   INTERVENTO PREVENTIVO VALLE D'AOSTA</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2012   ALLUVIONE IN VENETO E TOSCANA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2001   NUBIFRAGIO BRIANZA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2014   ESONDAZIONE FIUME SECCHIA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2002   TERREMOTO MOLISE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2014   EMERGENZA NEVE IN FRIULI VENEZIA GIULIA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2002   ALLUVIONI E FRANE VARIE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2014   EMERGENZA IDROGEOLOGICA NORD E CENTRO ITALIA</a:t>
                      </a:r>
                      <a:endParaRPr lang="it-IT" sz="1200" b="1" i="0" u="none" strike="noStrike" dirty="0">
                        <a:solidFill>
                          <a:srgbClr val="FF0000"/>
                        </a:solidFill>
                        <a:effectLst/>
                        <a:latin typeface="Arial"/>
                      </a:endParaRPr>
                    </a:p>
                  </a:txBody>
                  <a:tcPr marL="7401" marR="7401" marT="7400" marB="0" anchor="ctr"/>
                </a:tc>
              </a:tr>
              <a:tr h="304641">
                <a:tc>
                  <a:txBody>
                    <a:bodyPr/>
                    <a:lstStyle/>
                    <a:p>
                      <a:pPr algn="l" rtl="0" fontAlgn="ctr"/>
                      <a:r>
                        <a:rPr lang="it-IT" sz="1200" b="1" u="none" strike="noStrike">
                          <a:effectLst/>
                        </a:rPr>
                        <a:t>2003   OPERAZIONI DI ANTINCENDIO BOSCHIVO    </a:t>
                      </a: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2015   EXPO</a:t>
                      </a:r>
                      <a:endParaRPr lang="it-IT" sz="1200" b="1" i="0" u="none" strike="noStrike" dirty="0">
                        <a:solidFill>
                          <a:srgbClr val="FF0000"/>
                        </a:solidFill>
                        <a:effectLst/>
                        <a:latin typeface="Arial"/>
                      </a:endParaRPr>
                    </a:p>
                  </a:txBody>
                  <a:tcPr marL="7401" marR="7401" marT="7400" marB="0" anchor="ctr"/>
                </a:tc>
              </a:tr>
              <a:tr h="304641">
                <a:tc>
                  <a:txBody>
                    <a:bodyPr/>
                    <a:lstStyle/>
                    <a:p>
                      <a:pPr algn="ctr" rtl="0" fontAlgn="ct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2016/2017     TERREMOTO CENTRO ITALIA</a:t>
                      </a:r>
                      <a:endParaRPr lang="it-IT" sz="1200" b="1" i="0" u="none" strike="noStrike" dirty="0">
                        <a:solidFill>
                          <a:srgbClr val="FF0000"/>
                        </a:solidFill>
                        <a:effectLst/>
                        <a:latin typeface="Arial"/>
                      </a:endParaRPr>
                    </a:p>
                  </a:txBody>
                  <a:tcPr marL="7401" marR="7401" marT="7400" marB="0" anchor="ctr"/>
                </a:tc>
              </a:tr>
              <a:tr h="304641">
                <a:tc>
                  <a:txBody>
                    <a:bodyPr/>
                    <a:lstStyle/>
                    <a:p>
                      <a:pPr algn="ctr" rtl="0" fontAlgn="ctr"/>
                      <a:endParaRPr lang="it-IT" sz="1200" b="1" i="0" u="none" strike="noStrike">
                        <a:solidFill>
                          <a:srgbClr val="FF0000"/>
                        </a:solidFill>
                        <a:effectLst/>
                        <a:latin typeface="Arial"/>
                      </a:endParaRPr>
                    </a:p>
                  </a:txBody>
                  <a:tcPr marL="7401" marR="7401" marT="7400" marB="0" anchor="ctr"/>
                </a:tc>
                <a:tc>
                  <a:txBody>
                    <a:bodyPr/>
                    <a:lstStyle/>
                    <a:p>
                      <a:pPr algn="l" fontAlgn="b"/>
                      <a:endParaRPr lang="it-IT" sz="1200" b="1" i="0" u="none" strike="noStrike">
                        <a:solidFill>
                          <a:srgbClr val="000000"/>
                        </a:solidFill>
                        <a:effectLst/>
                        <a:latin typeface="Calibri"/>
                      </a:endParaRPr>
                    </a:p>
                  </a:txBody>
                  <a:tcPr marL="7401" marR="7401" marT="7400" marB="0" anchor="b"/>
                </a:tc>
                <a:tc>
                  <a:txBody>
                    <a:bodyPr/>
                    <a:lstStyle/>
                    <a:p>
                      <a:pPr algn="l" rtl="0" fontAlgn="ctr"/>
                      <a:r>
                        <a:rPr lang="it-IT" sz="1200" b="1" u="none" strike="noStrike" dirty="0">
                          <a:effectLst/>
                        </a:rPr>
                        <a:t>2017   EMERGENZA NEVE CENTRO ITALIA</a:t>
                      </a:r>
                      <a:endParaRPr lang="it-IT" sz="1200" b="1" i="0" u="none" strike="noStrike" dirty="0">
                        <a:solidFill>
                          <a:srgbClr val="FF0000"/>
                        </a:solidFill>
                        <a:effectLst/>
                        <a:latin typeface="Arial"/>
                      </a:endParaRPr>
                    </a:p>
                  </a:txBody>
                  <a:tcPr marL="7401" marR="7401" marT="7400" marB="0" anchor="ctr"/>
                </a:tc>
              </a:tr>
            </a:tbl>
          </a:graphicData>
        </a:graphic>
      </p:graphicFrame>
    </p:spTree>
    <p:extLst>
      <p:ext uri="{BB962C8B-B14F-4D97-AF65-F5344CB8AC3E}">
        <p14:creationId xmlns:p14="http://schemas.microsoft.com/office/powerpoint/2010/main" val="21886884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t>Esempio dopo un terremoto:</a:t>
            </a:r>
            <a:endParaRPr lang="it-IT" dirty="0"/>
          </a:p>
        </p:txBody>
      </p:sp>
      <p:sp>
        <p:nvSpPr>
          <p:cNvPr id="57347" name="Segnaposto contenuto 4"/>
          <p:cNvSpPr>
            <a:spLocks noGrp="1"/>
          </p:cNvSpPr>
          <p:nvPr>
            <p:ph sz="half" idx="1"/>
          </p:nvPr>
        </p:nvSpPr>
        <p:spPr>
          <a:xfrm>
            <a:off x="0" y="1196752"/>
            <a:ext cx="4495800" cy="4899248"/>
          </a:xfrm>
        </p:spPr>
        <p:txBody>
          <a:bodyPr/>
          <a:lstStyle/>
          <a:p>
            <a:pPr marL="0" indent="0" algn="ctr">
              <a:buFontTx/>
              <a:buNone/>
            </a:pPr>
            <a:r>
              <a:rPr lang="it-IT" altLang="it-IT" sz="3200" b="1" dirty="0" smtClean="0"/>
              <a:t>Interveniamo per soccorrere le persone che devono abbandonare le proprie case. </a:t>
            </a:r>
          </a:p>
          <a:p>
            <a:pPr marL="0" indent="0" algn="ctr">
              <a:buFontTx/>
              <a:buNone/>
            </a:pPr>
            <a:r>
              <a:rPr lang="it-IT" altLang="it-IT" sz="3200" b="1" dirty="0" smtClean="0"/>
              <a:t>Poi prepariamo i campi tenda dove dovranno abitare bambini, papà, mamme, nonni…. </a:t>
            </a:r>
          </a:p>
          <a:p>
            <a:pPr marL="0" indent="0">
              <a:buFontTx/>
              <a:buNone/>
            </a:pPr>
            <a:endParaRPr lang="it-IT" altLang="it-IT" dirty="0" smtClean="0"/>
          </a:p>
        </p:txBody>
      </p:sp>
      <p:sp>
        <p:nvSpPr>
          <p:cNvPr id="4" name="Segnaposto numero diapositiva 3"/>
          <p:cNvSpPr>
            <a:spLocks noGrp="1"/>
          </p:cNvSpPr>
          <p:nvPr>
            <p:ph type="sldNum" sz="quarter" idx="12"/>
          </p:nvPr>
        </p:nvSpPr>
        <p:spPr/>
        <p:txBody>
          <a:bodyPr/>
          <a:lstStyle/>
          <a:p>
            <a:pPr>
              <a:defRPr/>
            </a:pPr>
            <a:fld id="{64D9A838-3362-471D-A6A9-FEC6BD4741B7}" type="slidenum">
              <a:rPr lang="it-IT" altLang="it-IT" smtClean="0"/>
              <a:pPr>
                <a:defRPr/>
              </a:pPr>
              <a:t>92</a:t>
            </a:fld>
            <a:endParaRPr lang="it-IT" altLang="it-IT"/>
          </a:p>
        </p:txBody>
      </p:sp>
      <p:pic>
        <p:nvPicPr>
          <p:cNvPr id="57349" name="Picture 5" descr="C:\Documents and Settings\Proprietario\Desktop\emilia\L105040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00563" y="1628775"/>
            <a:ext cx="4611687"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8112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68375"/>
          </a:xfrm>
        </p:spPr>
        <p:txBody>
          <a:bodyPr/>
          <a:lstStyle/>
          <a:p>
            <a:pPr>
              <a:defRPr/>
            </a:pPr>
            <a:r>
              <a:rPr lang="it-IT" altLang="it-IT" sz="3600" b="1" dirty="0" smtClean="0"/>
              <a:t>SODDISFIAMO I BISOGNI dei bambini e degli adulti</a:t>
            </a:r>
            <a:endParaRPr lang="it-IT" sz="3600" dirty="0"/>
          </a:p>
        </p:txBody>
      </p:sp>
      <p:sp>
        <p:nvSpPr>
          <p:cNvPr id="5" name="Segnaposto numero diapositiva 4"/>
          <p:cNvSpPr>
            <a:spLocks noGrp="1"/>
          </p:cNvSpPr>
          <p:nvPr>
            <p:ph type="sldNum" sz="quarter" idx="12"/>
          </p:nvPr>
        </p:nvSpPr>
        <p:spPr/>
        <p:txBody>
          <a:bodyPr/>
          <a:lstStyle/>
          <a:p>
            <a:pPr>
              <a:defRPr/>
            </a:pPr>
            <a:fld id="{42866CBD-6B85-4706-AAA9-BD772219080D}" type="slidenum">
              <a:rPr lang="it-IT" altLang="it-IT" smtClean="0"/>
              <a:pPr>
                <a:defRPr/>
              </a:pPr>
              <a:t>93</a:t>
            </a:fld>
            <a:endParaRPr lang="it-IT" altLang="it-IT"/>
          </a:p>
        </p:txBody>
      </p:sp>
      <p:pic>
        <p:nvPicPr>
          <p:cNvPr id="58372" name="Picture 2" descr="C:\DOWNLOAD\Tenda interno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1844675"/>
            <a:ext cx="25987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CasellaDiTesto 5"/>
          <p:cNvSpPr txBox="1">
            <a:spLocks noChangeArrowheads="1"/>
          </p:cNvSpPr>
          <p:nvPr/>
        </p:nvSpPr>
        <p:spPr bwMode="auto">
          <a:xfrm>
            <a:off x="250825" y="1557338"/>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800" b="1" dirty="0"/>
              <a:t>DORMIRE</a:t>
            </a:r>
          </a:p>
        </p:txBody>
      </p:sp>
      <p:pic>
        <p:nvPicPr>
          <p:cNvPr id="58374" name="Picture 8" descr="C:\Documents and Settings\Proprietario\Desktop\abruzzo\DSC0012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876425"/>
            <a:ext cx="254476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CasellaDiTesto 6"/>
          <p:cNvSpPr txBox="1">
            <a:spLocks noChangeArrowheads="1"/>
          </p:cNvSpPr>
          <p:nvPr/>
        </p:nvSpPr>
        <p:spPr bwMode="auto">
          <a:xfrm>
            <a:off x="2700338" y="1557338"/>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800" b="1" dirty="0"/>
              <a:t>CURARSI</a:t>
            </a:r>
          </a:p>
        </p:txBody>
      </p:sp>
      <p:pic>
        <p:nvPicPr>
          <p:cNvPr id="58376" name="Picture 22" descr="C:\Documents and Settings\Proprietario\Desktop\abruzzo\DSC0010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924175"/>
            <a:ext cx="247491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6" descr="C:\Documents and Settings\Proprietario\Desktop\lavori\IMG_64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350" y="12350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CasellaDiTesto 8"/>
          <p:cNvSpPr txBox="1">
            <a:spLocks noChangeArrowheads="1"/>
          </p:cNvSpPr>
          <p:nvPr/>
        </p:nvSpPr>
        <p:spPr bwMode="auto">
          <a:xfrm>
            <a:off x="5354638" y="2555875"/>
            <a:ext cx="1493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800" b="1" dirty="0"/>
              <a:t>MANGIARE</a:t>
            </a:r>
          </a:p>
        </p:txBody>
      </p:sp>
      <p:pic>
        <p:nvPicPr>
          <p:cNvPr id="58379" name="Picture 11" descr="C:\Documents and Settings\Proprietario\Desktop\abruzzo\101_018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47434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descr="C:\Documents and Settings\Proprietario\Desktop\emilia\L105040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1738" y="4724400"/>
            <a:ext cx="3048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CasellaDiTesto 11"/>
          <p:cNvSpPr txBox="1">
            <a:spLocks noChangeArrowheads="1"/>
          </p:cNvSpPr>
          <p:nvPr/>
        </p:nvSpPr>
        <p:spPr bwMode="auto">
          <a:xfrm>
            <a:off x="1190625" y="4391025"/>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algn="ctr" eaLnBrk="1" hangingPunct="1">
              <a:spcBef>
                <a:spcPct val="0"/>
              </a:spcBef>
              <a:buClrTx/>
              <a:buFontTx/>
              <a:buNone/>
            </a:pPr>
            <a:r>
              <a:rPr lang="it-IT" altLang="it-IT" sz="1800" b="1" dirty="0"/>
              <a:t>GIOCARE</a:t>
            </a:r>
          </a:p>
        </p:txBody>
      </p:sp>
      <p:pic>
        <p:nvPicPr>
          <p:cNvPr id="58382" name="Picture 23" descr="C:\Documents and Settings\Proprietario\Desktop\MP9004244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4743450"/>
            <a:ext cx="16303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10" descr="C:\Documents and Settings\Proprietario\Desktop\abruzzo\DSCN14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5038" y="5300663"/>
            <a:ext cx="18383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CasellaDiTesto 14"/>
          <p:cNvSpPr txBox="1">
            <a:spLocks noChangeArrowheads="1"/>
          </p:cNvSpPr>
          <p:nvPr/>
        </p:nvSpPr>
        <p:spPr bwMode="auto">
          <a:xfrm>
            <a:off x="7667625" y="4868863"/>
            <a:ext cx="1296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1800" b="1" dirty="0"/>
              <a:t>IGIENE</a:t>
            </a:r>
          </a:p>
        </p:txBody>
      </p:sp>
    </p:spTree>
    <p:extLst>
      <p:ext uri="{BB962C8B-B14F-4D97-AF65-F5344CB8AC3E}">
        <p14:creationId xmlns:p14="http://schemas.microsoft.com/office/powerpoint/2010/main" val="37184994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823913"/>
          </a:xfrm>
        </p:spPr>
        <p:txBody>
          <a:bodyPr/>
          <a:lstStyle/>
          <a:p>
            <a:pPr>
              <a:defRPr/>
            </a:pPr>
            <a:r>
              <a:rPr lang="it-IT" dirty="0" smtClean="0"/>
              <a:t>Montiamo e smontiamo le tende</a:t>
            </a:r>
            <a:endParaRPr lang="it-IT" dirty="0"/>
          </a:p>
        </p:txBody>
      </p:sp>
      <p:sp>
        <p:nvSpPr>
          <p:cNvPr id="4" name="Segnaposto numero diapositiva 3"/>
          <p:cNvSpPr>
            <a:spLocks noGrp="1"/>
          </p:cNvSpPr>
          <p:nvPr>
            <p:ph type="sldNum" sz="quarter" idx="12"/>
          </p:nvPr>
        </p:nvSpPr>
        <p:spPr/>
        <p:txBody>
          <a:bodyPr/>
          <a:lstStyle/>
          <a:p>
            <a:pPr>
              <a:defRPr/>
            </a:pPr>
            <a:fld id="{DAD698F7-3CB3-4348-A7A6-DFDAD6AE2D4C}" type="slidenum">
              <a:rPr lang="it-IT" altLang="it-IT" smtClean="0"/>
              <a:pPr>
                <a:defRPr/>
              </a:pPr>
              <a:t>94</a:t>
            </a:fld>
            <a:endParaRPr lang="it-IT" altLang="it-IT"/>
          </a:p>
        </p:txBody>
      </p:sp>
      <p:pic>
        <p:nvPicPr>
          <p:cNvPr id="59396" name="Picture 3" descr="C:\Documents and Settings\Proprietario\Desktop\lavori\4244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042988"/>
            <a:ext cx="38496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C:\Documents and Settings\Proprietario\Desktop\lavori\4244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042988"/>
            <a:ext cx="38481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C:\Documents and Settings\Proprietario\Desktop\immPC\IMG_64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654425"/>
            <a:ext cx="32575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descr="C:\Documents and Settings\Proprietario\Desktop\immPC\IMG_65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288" y="3990975"/>
            <a:ext cx="2809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7" descr="C:\Documents and Settings\Proprietario\Desktop\immPC\IMG_64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441825"/>
            <a:ext cx="2970213"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3115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679450"/>
          </a:xfrm>
        </p:spPr>
        <p:txBody>
          <a:bodyPr/>
          <a:lstStyle/>
          <a:p>
            <a:pPr>
              <a:defRPr/>
            </a:pPr>
            <a:r>
              <a:rPr lang="it-IT" altLang="it-IT" b="1" dirty="0" smtClean="0"/>
              <a:t>Facciamo ……….</a:t>
            </a:r>
            <a:endParaRPr lang="it-IT" dirty="0"/>
          </a:p>
        </p:txBody>
      </p:sp>
      <p:sp>
        <p:nvSpPr>
          <p:cNvPr id="4" name="Segnaposto numero diapositiva 3"/>
          <p:cNvSpPr>
            <a:spLocks noGrp="1"/>
          </p:cNvSpPr>
          <p:nvPr>
            <p:ph type="sldNum" sz="quarter" idx="12"/>
          </p:nvPr>
        </p:nvSpPr>
        <p:spPr/>
        <p:txBody>
          <a:bodyPr/>
          <a:lstStyle/>
          <a:p>
            <a:pPr>
              <a:defRPr/>
            </a:pPr>
            <a:fld id="{C5CE690C-B90E-4B46-9062-D7B07FE8EC48}" type="slidenum">
              <a:rPr lang="it-IT" altLang="it-IT" smtClean="0"/>
              <a:pPr>
                <a:defRPr/>
              </a:pPr>
              <a:t>95</a:t>
            </a:fld>
            <a:endParaRPr lang="it-IT" altLang="it-IT"/>
          </a:p>
        </p:txBody>
      </p:sp>
      <p:pic>
        <p:nvPicPr>
          <p:cNvPr id="60420" name="Picture 6" descr="C:\Documents and Settings\Proprietario\Desktop\immPC\DSC001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descr="C:\Documents and Settings\Proprietario\Desktop\abruzzo\DSC0005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41438"/>
            <a:ext cx="291623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descr="C:\Documents and Settings\Proprietario\Desktop\immPC\42440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925" y="1341438"/>
            <a:ext cx="32813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CasellaDiTesto 7"/>
          <p:cNvSpPr txBox="1">
            <a:spLocks noChangeArrowheads="1"/>
          </p:cNvSpPr>
          <p:nvPr/>
        </p:nvSpPr>
        <p:spPr bwMode="auto">
          <a:xfrm>
            <a:off x="2087563" y="971550"/>
            <a:ext cx="467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2400" b="1" dirty="0"/>
              <a:t>Da mangiare , si cucina</a:t>
            </a:r>
          </a:p>
        </p:txBody>
      </p:sp>
      <p:pic>
        <p:nvPicPr>
          <p:cNvPr id="60424" name="Picture 5" descr="C:\Documents and Settings\Proprietario\Desktop\immPC\DSC001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76700"/>
            <a:ext cx="17287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CasellaDiTesto 9"/>
          <p:cNvSpPr txBox="1">
            <a:spLocks noChangeArrowheads="1"/>
          </p:cNvSpPr>
          <p:nvPr/>
        </p:nvSpPr>
        <p:spPr bwMode="auto">
          <a:xfrm>
            <a:off x="179388" y="3644900"/>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2400" b="1" dirty="0"/>
              <a:t>laviamo</a:t>
            </a:r>
          </a:p>
        </p:txBody>
      </p:sp>
      <p:pic>
        <p:nvPicPr>
          <p:cNvPr id="60426" name="Picture 7" descr="C:\Documents and Settings\Proprietario\Desktop\immPC\IMG_9415_AN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4622800"/>
            <a:ext cx="30861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CasellaDiTesto 11"/>
          <p:cNvSpPr txBox="1">
            <a:spLocks noChangeArrowheads="1"/>
          </p:cNvSpPr>
          <p:nvPr/>
        </p:nvSpPr>
        <p:spPr bwMode="auto">
          <a:xfrm>
            <a:off x="2409826" y="4126779"/>
            <a:ext cx="2017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2400" b="1" dirty="0"/>
              <a:t>puliamo</a:t>
            </a:r>
          </a:p>
        </p:txBody>
      </p:sp>
      <p:pic>
        <p:nvPicPr>
          <p:cNvPr id="60428" name="Picture 3" descr="C:\Documents and Settings\Proprietario\Desktop\immPC\42440034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6600" y="3987800"/>
            <a:ext cx="190341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CasellaDiTesto 13"/>
          <p:cNvSpPr txBox="1">
            <a:spLocks noChangeArrowheads="1"/>
          </p:cNvSpPr>
          <p:nvPr/>
        </p:nvSpPr>
        <p:spPr bwMode="auto">
          <a:xfrm>
            <a:off x="6011863" y="3663950"/>
            <a:ext cx="1512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lr>
                <a:schemeClr val="tx2"/>
              </a:buClr>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lr>
                <a:schemeClr val="tx2"/>
              </a:buClr>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charset="0"/>
              </a:defRPr>
            </a:lvl9pPr>
          </a:lstStyle>
          <a:p>
            <a:pPr eaLnBrk="1" hangingPunct="1">
              <a:spcBef>
                <a:spcPct val="0"/>
              </a:spcBef>
              <a:buClrTx/>
              <a:buFontTx/>
              <a:buNone/>
            </a:pPr>
            <a:r>
              <a:rPr lang="it-IT" altLang="it-IT" sz="2400" b="1" dirty="0"/>
              <a:t>laviamo</a:t>
            </a:r>
          </a:p>
        </p:txBody>
      </p:sp>
    </p:spTree>
    <p:extLst>
      <p:ext uri="{BB962C8B-B14F-4D97-AF65-F5344CB8AC3E}">
        <p14:creationId xmlns:p14="http://schemas.microsoft.com/office/powerpoint/2010/main" val="25606687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t>E poi a nanna………</a:t>
            </a:r>
            <a:endParaRPr lang="it-IT" dirty="0"/>
          </a:p>
        </p:txBody>
      </p:sp>
      <p:sp>
        <p:nvSpPr>
          <p:cNvPr id="4" name="Segnaposto numero diapositiva 3"/>
          <p:cNvSpPr>
            <a:spLocks noGrp="1"/>
          </p:cNvSpPr>
          <p:nvPr>
            <p:ph type="sldNum" sz="quarter" idx="12"/>
          </p:nvPr>
        </p:nvSpPr>
        <p:spPr/>
        <p:txBody>
          <a:bodyPr/>
          <a:lstStyle/>
          <a:p>
            <a:pPr>
              <a:defRPr/>
            </a:pPr>
            <a:fld id="{E23E9867-F9ED-40B6-8026-5C5DE52F5DF8}" type="slidenum">
              <a:rPr lang="it-IT" altLang="it-IT" smtClean="0"/>
              <a:pPr>
                <a:defRPr/>
              </a:pPr>
              <a:t>96</a:t>
            </a:fld>
            <a:endParaRPr lang="it-IT" altLang="it-IT"/>
          </a:p>
        </p:txBody>
      </p:sp>
      <p:pic>
        <p:nvPicPr>
          <p:cNvPr id="61444" name="Picture 5" descr="C:\Documents and Settings\Proprietario\Desktop\abruzzo\DSCN14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00213"/>
            <a:ext cx="7272337"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7867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a:xfrm>
            <a:off x="900113" y="33338"/>
            <a:ext cx="7777162" cy="442912"/>
          </a:xfrm>
        </p:spPr>
        <p:txBody>
          <a:bodyPr/>
          <a:lstStyle/>
          <a:p>
            <a:pPr eaLnBrk="1" hangingPunct="1">
              <a:defRPr/>
            </a:pPr>
            <a:r>
              <a:rPr lang="it-IT" altLang="it-IT" sz="3200" b="1" dirty="0" smtClean="0"/>
              <a:t>Interventi della P.C. di Rivoli </a:t>
            </a:r>
          </a:p>
        </p:txBody>
      </p:sp>
      <p:pic>
        <p:nvPicPr>
          <p:cNvPr id="62467" name="Picture 4" descr="C:\Documents and Settings\RICCARDO\Desktop\PRESENTAZIONE prot. civ\italia regioni_0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620713"/>
            <a:ext cx="4784725" cy="5784850"/>
          </a:xfrm>
          <a:noFill/>
        </p:spPr>
      </p:pic>
      <p:sp>
        <p:nvSpPr>
          <p:cNvPr id="2" name="Rettangolo 1"/>
          <p:cNvSpPr/>
          <p:nvPr/>
        </p:nvSpPr>
        <p:spPr>
          <a:xfrm>
            <a:off x="107950" y="620713"/>
            <a:ext cx="1584325" cy="8636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1600" b="1" dirty="0"/>
              <a:t>Emergenza neve Ceresole 2008</a:t>
            </a:r>
          </a:p>
        </p:txBody>
      </p:sp>
      <p:sp>
        <p:nvSpPr>
          <p:cNvPr id="9" name="Rettangolo 8"/>
          <p:cNvSpPr/>
          <p:nvPr/>
        </p:nvSpPr>
        <p:spPr>
          <a:xfrm>
            <a:off x="539750" y="3068638"/>
            <a:ext cx="1520825" cy="79216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1600" b="1" dirty="0"/>
              <a:t>Alluvione Monterosso 2012</a:t>
            </a:r>
          </a:p>
        </p:txBody>
      </p:sp>
      <p:sp>
        <p:nvSpPr>
          <p:cNvPr id="13" name="Rettangolo 12"/>
          <p:cNvSpPr/>
          <p:nvPr/>
        </p:nvSpPr>
        <p:spPr>
          <a:xfrm>
            <a:off x="5580063" y="798513"/>
            <a:ext cx="1439862" cy="81915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1600" b="1" dirty="0"/>
              <a:t>Terremoto Emilia 2012</a:t>
            </a:r>
          </a:p>
        </p:txBody>
      </p:sp>
      <p:sp>
        <p:nvSpPr>
          <p:cNvPr id="14" name="Rettangolo 13"/>
          <p:cNvSpPr/>
          <p:nvPr/>
        </p:nvSpPr>
        <p:spPr>
          <a:xfrm>
            <a:off x="7451725" y="3068638"/>
            <a:ext cx="1404938" cy="792162"/>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1600" b="1" dirty="0"/>
              <a:t>Terremoto Aquila 2009</a:t>
            </a:r>
          </a:p>
        </p:txBody>
      </p:sp>
      <p:sp>
        <p:nvSpPr>
          <p:cNvPr id="16" name="Rettangolo 15"/>
          <p:cNvSpPr/>
          <p:nvPr/>
        </p:nvSpPr>
        <p:spPr>
          <a:xfrm>
            <a:off x="5724525" y="2060575"/>
            <a:ext cx="1368425" cy="755650"/>
          </a:xfrm>
          <a:prstGeom prst="rect">
            <a:avLst/>
          </a:prstGeom>
          <a:solidFill>
            <a:schemeClr val="tx1"/>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1600" b="1" dirty="0"/>
              <a:t>Emergenza neve 2012</a:t>
            </a:r>
          </a:p>
        </p:txBody>
      </p:sp>
      <p:cxnSp>
        <p:nvCxnSpPr>
          <p:cNvPr id="27" name="Connettore 2 26"/>
          <p:cNvCxnSpPr/>
          <p:nvPr/>
        </p:nvCxnSpPr>
        <p:spPr>
          <a:xfrm>
            <a:off x="1547813" y="1341438"/>
            <a:ext cx="698500" cy="51752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9" name="Connettore 2 28"/>
          <p:cNvCxnSpPr/>
          <p:nvPr/>
        </p:nvCxnSpPr>
        <p:spPr>
          <a:xfrm flipV="1">
            <a:off x="1789113" y="2060575"/>
            <a:ext cx="1054100" cy="100806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145" name="Connettore 2 6144"/>
          <p:cNvCxnSpPr>
            <a:stCxn id="13" idx="1"/>
          </p:cNvCxnSpPr>
          <p:nvPr/>
        </p:nvCxnSpPr>
        <p:spPr>
          <a:xfrm flipH="1">
            <a:off x="3995738" y="1208088"/>
            <a:ext cx="1584325" cy="885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59" name="Connettore 2 6158"/>
          <p:cNvCxnSpPr>
            <a:stCxn id="16" idx="1"/>
          </p:cNvCxnSpPr>
          <p:nvPr/>
        </p:nvCxnSpPr>
        <p:spPr>
          <a:xfrm flipH="1">
            <a:off x="4140200" y="2438400"/>
            <a:ext cx="1584325" cy="377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61" name="Connettore 2 6160"/>
          <p:cNvCxnSpPr>
            <a:stCxn id="14" idx="1"/>
          </p:cNvCxnSpPr>
          <p:nvPr/>
        </p:nvCxnSpPr>
        <p:spPr>
          <a:xfrm flipH="1" flipV="1">
            <a:off x="4716463" y="3068638"/>
            <a:ext cx="2735262" cy="3968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9975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8600"/>
            <a:ext cx="9144000" cy="1143000"/>
          </a:xfrm>
        </p:spPr>
        <p:txBody>
          <a:bodyPr/>
          <a:lstStyle/>
          <a:p>
            <a:r>
              <a:rPr lang="it-IT" dirty="0" smtClean="0">
                <a:solidFill>
                  <a:srgbClr val="FF0000"/>
                </a:solidFill>
              </a:rPr>
              <a:t>Inoltre gli alpini di Rivoli volontari di protezione civile</a:t>
            </a:r>
            <a:endParaRPr lang="it-IT" dirty="0">
              <a:solidFill>
                <a:srgbClr val="FF0000"/>
              </a:solidFill>
            </a:endParaRPr>
          </a:p>
        </p:txBody>
      </p:sp>
      <p:sp>
        <p:nvSpPr>
          <p:cNvPr id="3" name="Segnaposto contenuto 2"/>
          <p:cNvSpPr>
            <a:spLocks noGrp="1"/>
          </p:cNvSpPr>
          <p:nvPr>
            <p:ph idx="1"/>
          </p:nvPr>
        </p:nvSpPr>
        <p:spPr>
          <a:xfrm>
            <a:off x="0" y="1484784"/>
            <a:ext cx="9144000" cy="5373216"/>
          </a:xfrm>
        </p:spPr>
        <p:txBody>
          <a:bodyPr/>
          <a:lstStyle/>
          <a:p>
            <a:r>
              <a:rPr lang="it-IT" sz="2800" b="1" dirty="0" smtClean="0"/>
              <a:t>Ogni mese gli alpini vanno al Banco Alimentare a prendere alimenti per i bisognosi delle parrocchie San Bernardo e San Bartolomeo</a:t>
            </a:r>
          </a:p>
          <a:p>
            <a:r>
              <a:rPr lang="it-IT" sz="2800" b="1" dirty="0" smtClean="0"/>
              <a:t>Partecipano alle giornate di Colletta alimentare </a:t>
            </a:r>
          </a:p>
          <a:p>
            <a:r>
              <a:rPr lang="it-IT" sz="2800" b="1" dirty="0" smtClean="0"/>
              <a:t>Partecipano agli eventi benefici organizzati dall’</a:t>
            </a:r>
            <a:r>
              <a:rPr lang="it-IT" sz="2800" b="1" dirty="0" err="1" smtClean="0"/>
              <a:t>Osp</a:t>
            </a:r>
            <a:r>
              <a:rPr lang="it-IT" sz="2800" b="1" dirty="0" smtClean="0"/>
              <a:t> Regina Margherita</a:t>
            </a:r>
          </a:p>
          <a:p>
            <a:r>
              <a:rPr lang="it-IT" sz="2800" b="1" dirty="0" smtClean="0"/>
              <a:t>Ogni mese fanno gli autisti accompagnatori ai genitori/bambini UGI </a:t>
            </a:r>
            <a:r>
              <a:rPr lang="it-IT" sz="2800" b="1" dirty="0" err="1" smtClean="0"/>
              <a:t>Osp</a:t>
            </a:r>
            <a:r>
              <a:rPr lang="it-IT" sz="2800" b="1" dirty="0" smtClean="0"/>
              <a:t> R Margherita</a:t>
            </a:r>
          </a:p>
          <a:p>
            <a:r>
              <a:rPr lang="it-IT" sz="2800" b="1" dirty="0" smtClean="0"/>
              <a:t>Ogni mese tengono in ordine il magazzino P.C.</a:t>
            </a:r>
          </a:p>
          <a:p>
            <a:r>
              <a:rPr lang="it-IT" sz="2800" b="1" dirty="0" smtClean="0"/>
              <a:t>Si addestrano e fanno formazione</a:t>
            </a:r>
          </a:p>
          <a:p>
            <a:r>
              <a:rPr lang="it-IT" sz="2800" b="1" dirty="0" smtClean="0"/>
              <a:t>PRONTI A PARTIRE PER …………………</a:t>
            </a:r>
            <a:endParaRPr lang="it-IT" sz="2800" b="1" dirty="0"/>
          </a:p>
        </p:txBody>
      </p:sp>
      <p:sp>
        <p:nvSpPr>
          <p:cNvPr id="4" name="Segnaposto numero diapositiva 3"/>
          <p:cNvSpPr>
            <a:spLocks noGrp="1"/>
          </p:cNvSpPr>
          <p:nvPr>
            <p:ph type="sldNum" sz="quarter" idx="12"/>
          </p:nvPr>
        </p:nvSpPr>
        <p:spPr/>
        <p:txBody>
          <a:bodyPr/>
          <a:lstStyle/>
          <a:p>
            <a:pPr>
              <a:defRPr/>
            </a:pPr>
            <a:fld id="{88EA1D41-67FD-4E3F-9846-97339DA25C25}" type="slidenum">
              <a:rPr lang="it-IT" altLang="it-IT" smtClean="0"/>
              <a:pPr>
                <a:defRPr/>
              </a:pPr>
              <a:t>98</a:t>
            </a:fld>
            <a:endParaRPr lang="it-IT" altLang="it-IT"/>
          </a:p>
        </p:txBody>
      </p:sp>
    </p:spTree>
    <p:extLst>
      <p:ext uri="{BB962C8B-B14F-4D97-AF65-F5344CB8AC3E}">
        <p14:creationId xmlns:p14="http://schemas.microsoft.com/office/powerpoint/2010/main" val="176988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sz="quarter"/>
          </p:nvPr>
        </p:nvSpPr>
        <p:spPr/>
        <p:txBody>
          <a:bodyPr/>
          <a:lstStyle/>
          <a:p>
            <a:r>
              <a:rPr lang="it-IT" sz="8800" dirty="0" smtClean="0"/>
              <a:t>ALPINI </a:t>
            </a:r>
            <a:br>
              <a:rPr lang="it-IT" sz="8800" dirty="0" smtClean="0"/>
            </a:br>
            <a:r>
              <a:rPr lang="it-IT" sz="8800" dirty="0" smtClean="0"/>
              <a:t>di ieri , di oggi e di domani</a:t>
            </a:r>
            <a:endParaRPr lang="it-IT" sz="8800" dirty="0"/>
          </a:p>
        </p:txBody>
      </p:sp>
      <p:sp>
        <p:nvSpPr>
          <p:cNvPr id="6" name="Sottotitolo 5"/>
          <p:cNvSpPr>
            <a:spLocks noGrp="1"/>
          </p:cNvSpPr>
          <p:nvPr>
            <p:ph type="subTitle" sz="quarter" idx="1"/>
          </p:nvPr>
        </p:nvSpPr>
        <p:spPr>
          <a:xfrm>
            <a:off x="0" y="4653136"/>
            <a:ext cx="9144000" cy="1752600"/>
          </a:xfrm>
        </p:spPr>
        <p:txBody>
          <a:bodyPr/>
          <a:lstStyle/>
          <a:p>
            <a:r>
              <a:rPr lang="it-IT" sz="8000" dirty="0" smtClean="0">
                <a:solidFill>
                  <a:srgbClr val="FF0000"/>
                </a:solidFill>
              </a:rPr>
              <a:t>CI SONO SEMPRE</a:t>
            </a:r>
            <a:endParaRPr lang="it-IT" sz="8000" dirty="0">
              <a:solidFill>
                <a:srgbClr val="FF0000"/>
              </a:solidFill>
            </a:endParaRPr>
          </a:p>
        </p:txBody>
      </p:sp>
      <p:sp>
        <p:nvSpPr>
          <p:cNvPr id="4" name="Segnaposto numero diapositiva 3"/>
          <p:cNvSpPr>
            <a:spLocks noGrp="1"/>
          </p:cNvSpPr>
          <p:nvPr>
            <p:ph type="sldNum" sz="quarter" idx="11"/>
          </p:nvPr>
        </p:nvSpPr>
        <p:spPr/>
        <p:txBody>
          <a:bodyPr/>
          <a:lstStyle/>
          <a:p>
            <a:pPr>
              <a:defRPr/>
            </a:pPr>
            <a:fld id="{88EA1D41-67FD-4E3F-9846-97339DA25C25}" type="slidenum">
              <a:rPr lang="it-IT" altLang="it-IT" smtClean="0"/>
              <a:pPr>
                <a:defRPr/>
              </a:pPr>
              <a:t>99</a:t>
            </a:fld>
            <a:endParaRPr lang="it-IT" altLang="it-IT"/>
          </a:p>
        </p:txBody>
      </p:sp>
    </p:spTree>
    <p:extLst>
      <p:ext uri="{BB962C8B-B14F-4D97-AF65-F5344CB8AC3E}">
        <p14:creationId xmlns:p14="http://schemas.microsoft.com/office/powerpoint/2010/main" val="4277263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Vetta">
  <a:themeElements>
    <a:clrScheme name="Vett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Vet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etta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Vetta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Vetta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Vetta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Vett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Vetta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Vetta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Vetta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Vetta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4744</TotalTime>
  <Words>3407</Words>
  <Application>Microsoft Office PowerPoint</Application>
  <PresentationFormat>Presentazione su schermo (4:3)</PresentationFormat>
  <Paragraphs>508</Paragraphs>
  <Slides>112</Slides>
  <Notes>0</Notes>
  <HiddenSlides>0</HiddenSlides>
  <MMClips>5</MMClips>
  <ScaleCrop>false</ScaleCrop>
  <HeadingPairs>
    <vt:vector size="4" baseType="variant">
      <vt:variant>
        <vt:lpstr>Tema</vt:lpstr>
      </vt:variant>
      <vt:variant>
        <vt:i4>1</vt:i4>
      </vt:variant>
      <vt:variant>
        <vt:lpstr>Titoli diapositive</vt:lpstr>
      </vt:variant>
      <vt:variant>
        <vt:i4>112</vt:i4>
      </vt:variant>
    </vt:vector>
  </HeadingPairs>
  <TitlesOfParts>
    <vt:vector size="113" baseType="lpstr">
      <vt:lpstr>Vetta</vt:lpstr>
      <vt:lpstr>ASSOCIAZIONE NAZIONALE ALPINI A.N.A. Sezione di Torino - Gruppo di Rivoli</vt:lpstr>
      <vt:lpstr>Gli alpini raccontano …tante storie dal loro GRANDE libro</vt:lpstr>
      <vt:lpstr>Oggi gli alpini vi racconteranno…..</vt:lpstr>
      <vt:lpstr>Inno e Saluto alla Bandiera prepariamoci ……………</vt:lpstr>
      <vt:lpstr>Inno Nazionale e saluto alla Bandiera</vt:lpstr>
      <vt:lpstr>Chi di voi conosce la storia della bandiera italiana,  quando come perché </vt:lpstr>
      <vt:lpstr>Storia e significato dei colori della bandiera</vt:lpstr>
      <vt:lpstr>Storia e significato dei colori della bandiera</vt:lpstr>
      <vt:lpstr>Presentazione standard di PowerPoint</vt:lpstr>
      <vt:lpstr>Festa della Bandiera Italiana</vt:lpstr>
      <vt:lpstr>CORPO DEGLI ALPINI</vt:lpstr>
      <vt:lpstr>Alpini! Chi sono secondo voi ??? Perché ci chiamiamo alpini ???</vt:lpstr>
      <vt:lpstr>Breve storia degli Alpini</vt:lpstr>
      <vt:lpstr>Il papà degli Alpini</vt:lpstr>
      <vt:lpstr>Così nacquero gli “Alpini”</vt:lpstr>
      <vt:lpstr>Così nacquero gli “Alpini”</vt:lpstr>
      <vt:lpstr>Alpini al Moncenisio nel 1901  (da giornale Domenica del Corriere)</vt:lpstr>
      <vt:lpstr>Perché gli Alpini hanno una penna sul cappello?</vt:lpstr>
      <vt:lpstr>La penna sul cappello</vt:lpstr>
      <vt:lpstr>La penna sul cappello</vt:lpstr>
      <vt:lpstr>Chi di questi minions ha messo la penna dal lato giusto?</vt:lpstr>
      <vt:lpstr>Secondo voi che significato ha l’aquila che gli alpini portano sul cappello ?</vt:lpstr>
      <vt:lpstr>Video AQUILA in volo</vt:lpstr>
      <vt:lpstr>Presentazione standard di PowerPoint</vt:lpstr>
      <vt:lpstr>Video AQUILA in volo</vt:lpstr>
      <vt:lpstr>Presentazione standard di PowerPoint</vt:lpstr>
      <vt:lpstr>Breve storia simbolo aquila</vt:lpstr>
      <vt:lpstr>Presentazione standard di PowerPoint</vt:lpstr>
      <vt:lpstr>Presentazione standard di PowerPoint</vt:lpstr>
      <vt:lpstr>Presentazione standard di PowerPoint</vt:lpstr>
      <vt:lpstr>Le aquile di oggi degli alpini</vt:lpstr>
      <vt:lpstr>Il motto degli alpini è:</vt:lpstr>
      <vt:lpstr>Il FEDELE AMICO DELL’ALPINO CHI E’?</vt:lpstr>
      <vt:lpstr>Il Mulo degli Alpini</vt:lpstr>
      <vt:lpstr>MULO</vt:lpstr>
      <vt:lpstr>PICCIONE</vt:lpstr>
      <vt:lpstr>CANE</vt:lpstr>
      <vt:lpstr>“Non furon solo animali. Furon soldati, amici, fratelli ed eroi" Nelson Cenci (1919- 2012)</vt:lpstr>
      <vt:lpstr>Presentazione standard di PowerPoint</vt:lpstr>
      <vt:lpstr>Belluno: monumento …… a coloro che diedero tanto senza mai chiedere nulla</vt:lpstr>
      <vt:lpstr>Roma, Villa Borghese.  Monumento all'umile «eroe» degli alpini</vt:lpstr>
      <vt:lpstr>Ultimo mulo in vita è IROSO  (2019 40 anni del mulo=120 anni di un umano)</vt:lpstr>
      <vt:lpstr>Ultimo mulo in vita è IROSO </vt:lpstr>
      <vt:lpstr>GUERRA!</vt:lpstr>
      <vt:lpstr>Io vi dico ………..</vt:lpstr>
      <vt:lpstr>Io vi dico ………..</vt:lpstr>
      <vt:lpstr>La 1° Guerra Mondiale</vt:lpstr>
      <vt:lpstr>Presentazione standard di PowerPoint</vt:lpstr>
      <vt:lpstr>Rivoli e il Monte Nero</vt:lpstr>
      <vt:lpstr>Foto I° GM</vt:lpstr>
      <vt:lpstr>La 2° Guerra Mondiale</vt:lpstr>
      <vt:lpstr>La 2° Guerra Mondiale</vt:lpstr>
      <vt:lpstr>Presentazione standard di PowerPoint</vt:lpstr>
      <vt:lpstr>Ritirata in Russia gennaio 1943</vt:lpstr>
      <vt:lpstr>Resistenza 8 settembre 1943</vt:lpstr>
      <vt:lpstr>Resistenza  8 settembre 1943 25 aprile 1945</vt:lpstr>
      <vt:lpstr>LIBERAZIONE 25 aprile 1945</vt:lpstr>
      <vt:lpstr>Presentazione standard di PowerPoint</vt:lpstr>
      <vt:lpstr>La 2° GM è finita, ma finisce con …</vt:lpstr>
      <vt:lpstr>La 2° GM è finita, ma finisce con bomba atomica su Hiroshima</vt:lpstr>
      <vt:lpstr>Ci sono guerre oggi nel mondo?</vt:lpstr>
      <vt:lpstr>Presentazione standard di PowerPoint</vt:lpstr>
      <vt:lpstr>Guerra - PACE</vt:lpstr>
      <vt:lpstr>Valori alpini</vt:lpstr>
      <vt:lpstr>NASCE L’ASSOCIAZIONE NAZIONALE ALPINI - A.N.A. </vt:lpstr>
      <vt:lpstr>ASSOCIAZIONE NAZIONALE ALPINI - A.N.A.</vt:lpstr>
      <vt:lpstr>ASSOCIAZIONE NAZIONALE ALPINI - A.N.A.</vt:lpstr>
      <vt:lpstr>ASSOCIAZIONE NAZIONALE ALPINI - A.N.A.</vt:lpstr>
      <vt:lpstr>ASSOCIAZIONE NAZIONALE ALPINI - A.N.A. ESERCITO  “ SOLDATI DELLA SOLIDARIETA’ ” </vt:lpstr>
      <vt:lpstr>ASSOCIAZIONE NAZIONALE ALPINI - A.N.A.</vt:lpstr>
      <vt:lpstr>ASSOCIAZIONE NAZIONALE ALPINI - A.N.A.</vt:lpstr>
      <vt:lpstr>Presentazione standard di PowerPoint</vt:lpstr>
      <vt:lpstr>ADUNATE in PIEMONTE</vt:lpstr>
      <vt:lpstr>Presentazione standard di PowerPoint</vt:lpstr>
      <vt:lpstr>“Ponte dell’Amicizia” a Nikolajewka</vt:lpstr>
      <vt:lpstr>Presentazione standard di PowerPoint</vt:lpstr>
      <vt:lpstr>Presentazione standard di PowerPoint</vt:lpstr>
      <vt:lpstr>“Operazione Sorriso” asilo a Rossosch</vt:lpstr>
      <vt:lpstr>“Operazione Sorriso” asilo a Rossosch 25° Anniversario settembre 2018</vt:lpstr>
      <vt:lpstr>UNO DEI PRIMI VOLONTARI ALPINI PRESENTI IN RUSSIA NEL 1993</vt:lpstr>
      <vt:lpstr>PROTEZIONE CIVILE ALPINI</vt:lpstr>
      <vt:lpstr>Presentazione standard di PowerPoint</vt:lpstr>
      <vt:lpstr>P.C. ANA ALPINI nasce dal</vt:lpstr>
      <vt:lpstr>Terremoto in Friuli 1976</vt:lpstr>
      <vt:lpstr>UNO DEI PRIMI VOLONTARI ALPINI PRESENTI IN FRIULI NEL 1976</vt:lpstr>
      <vt:lpstr>Presentazione standard di PowerPoint</vt:lpstr>
      <vt:lpstr>Presentazione standard di PowerPoint</vt:lpstr>
      <vt:lpstr>Protezione Civile  ANA ALPINI</vt:lpstr>
      <vt:lpstr>Protezione Civile ALPINI «soldati della solidarietà»</vt:lpstr>
      <vt:lpstr>Chi siamo noi?</vt:lpstr>
      <vt:lpstr>GLI INTERVENTI PIU' IMPORTANTI ANA PC NAZIONALE</vt:lpstr>
      <vt:lpstr>Esempio dopo un terremoto:</vt:lpstr>
      <vt:lpstr>SODDISFIAMO I BISOGNI dei bambini e degli adulti</vt:lpstr>
      <vt:lpstr>Montiamo e smontiamo le tende</vt:lpstr>
      <vt:lpstr>Facciamo ……….</vt:lpstr>
      <vt:lpstr>E poi a nanna………</vt:lpstr>
      <vt:lpstr>Interventi della P.C. di Rivoli </vt:lpstr>
      <vt:lpstr>Inoltre gli alpini di Rivoli volontari di protezione civile</vt:lpstr>
      <vt:lpstr>ALPINI  di ieri , di oggi e di domani</vt:lpstr>
      <vt:lpstr>ALPINI</vt:lpstr>
      <vt:lpstr>Presentazione standard di PowerPoint</vt:lpstr>
      <vt:lpstr>E adesso gli alpini oggi, video introduttivo</vt:lpstr>
      <vt:lpstr>Gli alpini oggi</vt:lpstr>
      <vt:lpstr>I Gradi militari</vt:lpstr>
      <vt:lpstr>Presentazione standard di PowerPoint</vt:lpstr>
      <vt:lpstr>Presentazione standard di PowerPoint</vt:lpstr>
      <vt:lpstr>Presentazione standard di PowerPoint</vt:lpstr>
      <vt:lpstr>Gli alpini oggi</vt:lpstr>
      <vt:lpstr>Gli alpini oggi a difesa delle nostre città</vt:lpstr>
      <vt:lpstr>Gli alpini oggi sono professionisti</vt:lpstr>
      <vt:lpstr>Il GRANDE libro degli alpini oggi finisce ….. con ………..</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 Associazione Alpini Motociclisti</dc:title>
  <dc:creator>Windows</dc:creator>
  <cp:lastModifiedBy>bruna</cp:lastModifiedBy>
  <cp:revision>334</cp:revision>
  <cp:lastPrinted>2018-04-13T16:08:50Z</cp:lastPrinted>
  <dcterms:created xsi:type="dcterms:W3CDTF">2017-11-02T18:39:08Z</dcterms:created>
  <dcterms:modified xsi:type="dcterms:W3CDTF">2019-03-15T15:33:41Z</dcterms:modified>
</cp:coreProperties>
</file>